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5" d="100"/>
          <a:sy n="65" d="100"/>
        </p:scale>
        <p:origin x="93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2294246-9D68-49F6-886A-0B3AC94A9A7D}" type="datetimeFigureOut">
              <a:rPr lang="en-IN" smtClean="0"/>
              <a:t>29-11-2024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rIns="45720"/>
          <a:lstStyle/>
          <a:p>
            <a:fld id="{136D830C-A738-4836-95D9-A0A6B0EE390E}" type="slidenum">
              <a:rPr lang="en-IN" smtClean="0"/>
              <a:t>‹#›</a:t>
            </a:fld>
            <a:endParaRPr lang="en-IN"/>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23796294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294246-9D68-49F6-886A-0B3AC94A9A7D}" type="datetimeFigureOut">
              <a:rPr lang="en-IN" smtClean="0"/>
              <a:t>29-11-2024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6D830C-A738-4836-95D9-A0A6B0EE390E}" type="slidenum">
              <a:rPr lang="en-IN" smtClean="0"/>
              <a:t>‹#›</a:t>
            </a:fld>
            <a:endParaRPr lang="en-IN"/>
          </a:p>
        </p:txBody>
      </p:sp>
    </p:spTree>
    <p:extLst>
      <p:ext uri="{BB962C8B-B14F-4D97-AF65-F5344CB8AC3E}">
        <p14:creationId xmlns:p14="http://schemas.microsoft.com/office/powerpoint/2010/main" val="906209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294246-9D68-49F6-886A-0B3AC94A9A7D}" type="datetimeFigureOut">
              <a:rPr lang="en-IN" smtClean="0"/>
              <a:t>29-11-2024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6D830C-A738-4836-95D9-A0A6B0EE390E}" type="slidenum">
              <a:rPr lang="en-IN" smtClean="0"/>
              <a:t>‹#›</a:t>
            </a:fld>
            <a:endParaRPr lang="en-IN"/>
          </a:p>
        </p:txBody>
      </p:sp>
    </p:spTree>
    <p:extLst>
      <p:ext uri="{BB962C8B-B14F-4D97-AF65-F5344CB8AC3E}">
        <p14:creationId xmlns:p14="http://schemas.microsoft.com/office/powerpoint/2010/main" val="15579150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294246-9D68-49F6-886A-0B3AC94A9A7D}" type="datetimeFigureOut">
              <a:rPr lang="en-IN" smtClean="0"/>
              <a:t>29-11-2024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6D830C-A738-4836-95D9-A0A6B0EE390E}" type="slidenum">
              <a:rPr lang="en-IN" smtClean="0"/>
              <a:t>‹#›</a:t>
            </a:fld>
            <a:endParaRPr lang="en-IN"/>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329371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2294246-9D68-49F6-886A-0B3AC94A9A7D}" type="datetimeFigureOut">
              <a:rPr lang="en-IN" smtClean="0"/>
              <a:t>29-11-2024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36D830C-A738-4836-95D9-A0A6B0EE390E}" type="slidenum">
              <a:rPr lang="en-IN" smtClean="0"/>
              <a:t>‹#›</a:t>
            </a:fld>
            <a:endParaRPr lang="en-IN"/>
          </a:p>
        </p:txBody>
      </p:sp>
    </p:spTree>
    <p:extLst>
      <p:ext uri="{BB962C8B-B14F-4D97-AF65-F5344CB8AC3E}">
        <p14:creationId xmlns:p14="http://schemas.microsoft.com/office/powerpoint/2010/main" val="6863791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2294246-9D68-49F6-886A-0B3AC94A9A7D}" type="datetimeFigureOut">
              <a:rPr lang="en-IN" smtClean="0"/>
              <a:t>29-11-2024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36D830C-A738-4836-95D9-A0A6B0EE390E}" type="slidenum">
              <a:rPr lang="en-IN" smtClean="0"/>
              <a:t>‹#›</a:t>
            </a:fld>
            <a:endParaRPr lang="en-IN"/>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9231586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2294246-9D68-49F6-886A-0B3AC94A9A7D}" type="datetimeFigureOut">
              <a:rPr lang="en-IN" smtClean="0"/>
              <a:t>29-11-2024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36D830C-A738-4836-95D9-A0A6B0EE390E}" type="slidenum">
              <a:rPr lang="en-IN" smtClean="0"/>
              <a:t>‹#›</a:t>
            </a:fld>
            <a:endParaRPr lang="en-IN"/>
          </a:p>
        </p:txBody>
      </p:sp>
    </p:spTree>
    <p:extLst>
      <p:ext uri="{BB962C8B-B14F-4D97-AF65-F5344CB8AC3E}">
        <p14:creationId xmlns:p14="http://schemas.microsoft.com/office/powerpoint/2010/main" val="42071789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2294246-9D68-49F6-886A-0B3AC94A9A7D}" type="datetimeFigureOut">
              <a:rPr lang="en-IN" smtClean="0"/>
              <a:t>29-11-2024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36D830C-A738-4836-95D9-A0A6B0EE390E}" type="slidenum">
              <a:rPr lang="en-IN" smtClean="0"/>
              <a:t>‹#›</a:t>
            </a:fld>
            <a:endParaRPr lang="en-IN"/>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41658813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52294246-9D68-49F6-886A-0B3AC94A9A7D}" type="datetimeFigureOut">
              <a:rPr lang="en-IN" smtClean="0"/>
              <a:t>29-11-2024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36D830C-A738-4836-95D9-A0A6B0EE390E}" type="slidenum">
              <a:rPr lang="en-IN" smtClean="0"/>
              <a:t>‹#›</a:t>
            </a:fld>
            <a:endParaRPr lang="en-IN"/>
          </a:p>
        </p:txBody>
      </p:sp>
    </p:spTree>
    <p:extLst>
      <p:ext uri="{BB962C8B-B14F-4D97-AF65-F5344CB8AC3E}">
        <p14:creationId xmlns:p14="http://schemas.microsoft.com/office/powerpoint/2010/main" val="24106172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294246-9D68-49F6-886A-0B3AC94A9A7D}" type="datetimeFigureOut">
              <a:rPr lang="en-IN" smtClean="0"/>
              <a:t>29-11-2024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36D830C-A738-4836-95D9-A0A6B0EE390E}" type="slidenum">
              <a:rPr lang="en-IN" smtClean="0"/>
              <a:t>‹#›</a:t>
            </a:fld>
            <a:endParaRPr lang="en-IN"/>
          </a:p>
        </p:txBody>
      </p:sp>
    </p:spTree>
    <p:extLst>
      <p:ext uri="{BB962C8B-B14F-4D97-AF65-F5344CB8AC3E}">
        <p14:creationId xmlns:p14="http://schemas.microsoft.com/office/powerpoint/2010/main" val="221233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2294246-9D68-49F6-886A-0B3AC94A9A7D}" type="datetimeFigureOut">
              <a:rPr lang="en-IN" smtClean="0"/>
              <a:t>29-11-2024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36D830C-A738-4836-95D9-A0A6B0EE390E}" type="slidenum">
              <a:rPr lang="en-IN" smtClean="0"/>
              <a:t>‹#›</a:t>
            </a:fld>
            <a:endParaRPr lang="en-IN"/>
          </a:p>
        </p:txBody>
      </p:sp>
    </p:spTree>
    <p:extLst>
      <p:ext uri="{BB962C8B-B14F-4D97-AF65-F5344CB8AC3E}">
        <p14:creationId xmlns:p14="http://schemas.microsoft.com/office/powerpoint/2010/main" val="2443327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52294246-9D68-49F6-886A-0B3AC94A9A7D}" type="datetimeFigureOut">
              <a:rPr lang="en-IN" smtClean="0"/>
              <a:t>29-11-2024</a:t>
            </a:fld>
            <a:endParaRPr lang="en-IN"/>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136D830C-A738-4836-95D9-A0A6B0EE390E}" type="slidenum">
              <a:rPr lang="en-IN" smtClean="0"/>
              <a:t>‹#›</a:t>
            </a:fld>
            <a:endParaRPr lang="en-IN"/>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208000005"/>
      </p:ext>
    </p:extLst>
  </p:cSld>
  <p:clrMap bg1="dk1" tx1="lt1" bg2="dk2" tx2="lt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C1BE30F-C853-71EE-2B15-5C781A021525}"/>
              </a:ext>
            </a:extLst>
          </p:cNvPr>
          <p:cNvSpPr/>
          <p:nvPr/>
        </p:nvSpPr>
        <p:spPr>
          <a:xfrm>
            <a:off x="6432757" y="457201"/>
            <a:ext cx="4955457" cy="586985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pic>
        <p:nvPicPr>
          <p:cNvPr id="5" name="Picture 4">
            <a:extLst>
              <a:ext uri="{FF2B5EF4-FFF2-40B4-BE49-F238E27FC236}">
                <a16:creationId xmlns:a16="http://schemas.microsoft.com/office/drawing/2014/main" id="{FDAAF86A-080D-6F35-2F35-FF0E9CA9BF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2530" y="663678"/>
            <a:ext cx="4795684" cy="5530644"/>
          </a:xfrm>
          <a:prstGeom prst="rect">
            <a:avLst/>
          </a:prstGeom>
        </p:spPr>
      </p:pic>
      <p:sp>
        <p:nvSpPr>
          <p:cNvPr id="2" name="Title 1">
            <a:extLst>
              <a:ext uri="{FF2B5EF4-FFF2-40B4-BE49-F238E27FC236}">
                <a16:creationId xmlns:a16="http://schemas.microsoft.com/office/drawing/2014/main" id="{F07CA4E6-638E-DE0C-C252-E91B84BE877B}"/>
              </a:ext>
            </a:extLst>
          </p:cNvPr>
          <p:cNvSpPr>
            <a:spLocks noGrp="1"/>
          </p:cNvSpPr>
          <p:nvPr>
            <p:ph type="title"/>
          </p:nvPr>
        </p:nvSpPr>
        <p:spPr>
          <a:xfrm>
            <a:off x="956188" y="1067639"/>
            <a:ext cx="5252883" cy="3111910"/>
          </a:xfrm>
        </p:spPr>
        <p:txBody>
          <a:bodyPr>
            <a:normAutofit/>
          </a:bodyPr>
          <a:lstStyle/>
          <a:p>
            <a:pPr algn="l"/>
            <a:r>
              <a:rPr lang="en-US" sz="5400" u="sng" dirty="0">
                <a:latin typeface="Yu Gothic Light" panose="020B0300000000000000" pitchFamily="34" charset="-128"/>
                <a:ea typeface="Yu Gothic Light" panose="020B0300000000000000" pitchFamily="34" charset="-128"/>
              </a:rPr>
              <a:t>GLOBAL          SUPERSTORE </a:t>
            </a:r>
            <a:br>
              <a:rPr lang="en-US" sz="5400" u="sng" dirty="0">
                <a:latin typeface="Yu Gothic Light" panose="020B0300000000000000" pitchFamily="34" charset="-128"/>
                <a:ea typeface="Yu Gothic Light" panose="020B0300000000000000" pitchFamily="34" charset="-128"/>
              </a:rPr>
            </a:br>
            <a:r>
              <a:rPr lang="en-US" sz="5400" u="sng" dirty="0">
                <a:latin typeface="Yu Gothic Light" panose="020B0300000000000000" pitchFamily="34" charset="-128"/>
                <a:ea typeface="Yu Gothic Light" panose="020B0300000000000000" pitchFamily="34" charset="-128"/>
              </a:rPr>
              <a:t>SALES ANALYSIS</a:t>
            </a:r>
            <a:endParaRPr lang="en-IN" sz="5400" u="sng" dirty="0">
              <a:latin typeface="Yu Gothic Light" panose="020B0300000000000000" pitchFamily="34" charset="-128"/>
              <a:ea typeface="Yu Gothic Light" panose="020B0300000000000000" pitchFamily="34" charset="-128"/>
            </a:endParaRPr>
          </a:p>
        </p:txBody>
      </p:sp>
      <p:sp>
        <p:nvSpPr>
          <p:cNvPr id="10" name="TextBox 9">
            <a:extLst>
              <a:ext uri="{FF2B5EF4-FFF2-40B4-BE49-F238E27FC236}">
                <a16:creationId xmlns:a16="http://schemas.microsoft.com/office/drawing/2014/main" id="{8289BB9E-E603-23F0-28A8-867EF4038E76}"/>
              </a:ext>
            </a:extLst>
          </p:cNvPr>
          <p:cNvSpPr txBox="1"/>
          <p:nvPr/>
        </p:nvSpPr>
        <p:spPr>
          <a:xfrm>
            <a:off x="956188" y="4513008"/>
            <a:ext cx="2716160" cy="954107"/>
          </a:xfrm>
          <a:prstGeom prst="rect">
            <a:avLst/>
          </a:prstGeom>
          <a:noFill/>
        </p:spPr>
        <p:txBody>
          <a:bodyPr wrap="square" rtlCol="0">
            <a:spAutoFit/>
          </a:bodyPr>
          <a:lstStyle/>
          <a:p>
            <a:r>
              <a:rPr lang="en-US" sz="2800" dirty="0"/>
              <a:t>CREATED BY-</a:t>
            </a:r>
          </a:p>
          <a:p>
            <a:r>
              <a:rPr lang="en-US" sz="2800" dirty="0"/>
              <a:t>                         </a:t>
            </a:r>
            <a:endParaRPr lang="en-IN" sz="2000" dirty="0"/>
          </a:p>
        </p:txBody>
      </p:sp>
      <p:sp>
        <p:nvSpPr>
          <p:cNvPr id="3" name="TextBox 2">
            <a:extLst>
              <a:ext uri="{FF2B5EF4-FFF2-40B4-BE49-F238E27FC236}">
                <a16:creationId xmlns:a16="http://schemas.microsoft.com/office/drawing/2014/main" id="{7ECBDAE7-3EEB-BF9F-5B0B-4777CB3F2FAB}"/>
              </a:ext>
            </a:extLst>
          </p:cNvPr>
          <p:cNvSpPr txBox="1"/>
          <p:nvPr/>
        </p:nvSpPr>
        <p:spPr>
          <a:xfrm>
            <a:off x="3276602" y="4990061"/>
            <a:ext cx="3156155" cy="800219"/>
          </a:xfrm>
          <a:prstGeom prst="rect">
            <a:avLst/>
          </a:prstGeom>
          <a:noFill/>
        </p:spPr>
        <p:txBody>
          <a:bodyPr wrap="square" rtlCol="0">
            <a:spAutoFit/>
          </a:bodyPr>
          <a:lstStyle/>
          <a:p>
            <a:r>
              <a:rPr lang="en-US" sz="2800" dirty="0"/>
              <a:t>Udit Kumar Shukla</a:t>
            </a:r>
          </a:p>
          <a:p>
            <a:r>
              <a:rPr lang="en-US" dirty="0"/>
              <a:t>DA/DS 24 </a:t>
            </a:r>
            <a:endParaRPr lang="en-IN" dirty="0"/>
          </a:p>
        </p:txBody>
      </p:sp>
    </p:spTree>
    <p:extLst>
      <p:ext uri="{BB962C8B-B14F-4D97-AF65-F5344CB8AC3E}">
        <p14:creationId xmlns:p14="http://schemas.microsoft.com/office/powerpoint/2010/main" val="1866577681"/>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10">
                                            <p:txEl>
                                              <p:pRg st="0" end="0"/>
                                            </p:txEl>
                                          </p:spTgt>
                                        </p:tgtEl>
                                        <p:attrNameLst>
                                          <p:attrName>style.visibility</p:attrName>
                                        </p:attrNameLst>
                                      </p:cBhvr>
                                      <p:to>
                                        <p:strVal val="visible"/>
                                      </p:to>
                                    </p:set>
                                    <p:animEffect transition="in" filter="circle(in)">
                                      <p:cBhvr>
                                        <p:cTn id="18" dur="20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945AD9B-F817-6EC7-C3A4-8244400F8EF7}"/>
              </a:ext>
            </a:extLst>
          </p:cNvPr>
          <p:cNvSpPr/>
          <p:nvPr/>
        </p:nvSpPr>
        <p:spPr>
          <a:xfrm>
            <a:off x="1017639" y="132736"/>
            <a:ext cx="10132142" cy="82590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858CCD0B-4258-9165-AC44-06423722EC3C}"/>
              </a:ext>
            </a:extLst>
          </p:cNvPr>
          <p:cNvSpPr txBox="1"/>
          <p:nvPr/>
        </p:nvSpPr>
        <p:spPr>
          <a:xfrm>
            <a:off x="1042219" y="68636"/>
            <a:ext cx="9704438" cy="954107"/>
          </a:xfrm>
          <a:prstGeom prst="rect">
            <a:avLst/>
          </a:prstGeom>
          <a:noFill/>
        </p:spPr>
        <p:txBody>
          <a:bodyPr wrap="square" rtlCol="0">
            <a:spAutoFit/>
          </a:bodyPr>
          <a:lstStyle/>
          <a:p>
            <a:r>
              <a:rPr lang="en-US" sz="2800" dirty="0">
                <a:solidFill>
                  <a:schemeClr val="bg2"/>
                </a:solidFill>
                <a:latin typeface="Cambria" panose="02040503050406030204" pitchFamily="18" charset="0"/>
                <a:ea typeface="Cambria" panose="02040503050406030204" pitchFamily="18" charset="0"/>
              </a:rPr>
              <a:t>Showing Insights Of Multiple Segments Using Decomposition Tree</a:t>
            </a:r>
            <a:endParaRPr lang="en-IN" dirty="0">
              <a:solidFill>
                <a:schemeClr val="bg2"/>
              </a:solidFill>
              <a:latin typeface="Cambria" panose="02040503050406030204" pitchFamily="18" charset="0"/>
              <a:ea typeface="Cambria" panose="02040503050406030204" pitchFamily="18" charset="0"/>
            </a:endParaRPr>
          </a:p>
        </p:txBody>
      </p:sp>
      <p:sp>
        <p:nvSpPr>
          <p:cNvPr id="4" name="TextBox 3">
            <a:extLst>
              <a:ext uri="{FF2B5EF4-FFF2-40B4-BE49-F238E27FC236}">
                <a16:creationId xmlns:a16="http://schemas.microsoft.com/office/drawing/2014/main" id="{E32C2278-6301-F761-E7E8-10F360E3A84B}"/>
              </a:ext>
            </a:extLst>
          </p:cNvPr>
          <p:cNvSpPr txBox="1"/>
          <p:nvPr/>
        </p:nvSpPr>
        <p:spPr>
          <a:xfrm>
            <a:off x="1042219" y="1086843"/>
            <a:ext cx="9517626" cy="2862322"/>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Top-performing countries</a:t>
            </a:r>
            <a:r>
              <a:rPr kumimoji="0" lang="en-US" altLang="en-US" sz="1800" b="0" i="0" u="none" strike="noStrike" cap="none" normalizeH="0" baseline="0" dirty="0">
                <a:ln>
                  <a:noFill/>
                </a:ln>
                <a:solidFill>
                  <a:schemeClr val="tx1"/>
                </a:solidFill>
                <a:effectLst/>
                <a:latin typeface="Arial" panose="020B0604020202020204" pitchFamily="34" charset="0"/>
              </a:rPr>
              <a:t>: Identify countries contributing the most to the metric.</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Underperforming regions</a:t>
            </a:r>
            <a:r>
              <a:rPr kumimoji="0" lang="en-US" altLang="en-US" sz="1800" b="0" i="0" u="none" strike="noStrike" cap="none" normalizeH="0" baseline="0" dirty="0">
                <a:ln>
                  <a:noFill/>
                </a:ln>
                <a:solidFill>
                  <a:schemeClr val="tx1"/>
                </a:solidFill>
                <a:effectLst/>
                <a:latin typeface="Arial" panose="020B0604020202020204" pitchFamily="34" charset="0"/>
              </a:rPr>
              <a:t>: Highlight regions within countries that show lower-than-expected performance.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Category leaders</a:t>
            </a:r>
            <a:r>
              <a:rPr kumimoji="0" lang="en-US" altLang="en-US" sz="1800" b="0" i="0" u="none" strike="noStrike" cap="none" normalizeH="0" baseline="0" dirty="0">
                <a:ln>
                  <a:noFill/>
                </a:ln>
                <a:solidFill>
                  <a:schemeClr val="tx1"/>
                </a:solidFill>
                <a:effectLst/>
                <a:latin typeface="Arial" panose="020B0604020202020204" pitchFamily="34" charset="0"/>
              </a:rPr>
              <a:t>: Certain product categories dominate overall contributions across regions and countries</a:t>
            </a:r>
            <a:r>
              <a:rPr kumimoji="0" lang="en-IN"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lang="en-IN" altLang="en-US" dirty="0">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lang="en-US" b="1" dirty="0"/>
              <a:t>High-impact region-category combinations</a:t>
            </a:r>
            <a:r>
              <a:rPr lang="en-US" dirty="0"/>
              <a:t>: Some regions may outperform others for particular product categories.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8" name="Picture 7">
            <a:extLst>
              <a:ext uri="{FF2B5EF4-FFF2-40B4-BE49-F238E27FC236}">
                <a16:creationId xmlns:a16="http://schemas.microsoft.com/office/drawing/2014/main" id="{89774D73-C57F-18EE-1F07-49D09FEC218F}"/>
              </a:ext>
            </a:extLst>
          </p:cNvPr>
          <p:cNvPicPr>
            <a:picLocks noChangeAspect="1"/>
          </p:cNvPicPr>
          <p:nvPr/>
        </p:nvPicPr>
        <p:blipFill>
          <a:blip r:embed="rId2"/>
          <a:stretch>
            <a:fillRect/>
          </a:stretch>
        </p:blipFill>
        <p:spPr>
          <a:xfrm>
            <a:off x="3323269" y="3949165"/>
            <a:ext cx="6130447" cy="2908835"/>
          </a:xfrm>
          <a:prstGeom prst="rect">
            <a:avLst/>
          </a:prstGeom>
        </p:spPr>
      </p:pic>
    </p:spTree>
    <p:extLst>
      <p:ext uri="{BB962C8B-B14F-4D97-AF65-F5344CB8AC3E}">
        <p14:creationId xmlns:p14="http://schemas.microsoft.com/office/powerpoint/2010/main" val="31796176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B45C228-F001-D6CA-7D3E-8F48732AB493}"/>
              </a:ext>
            </a:extLst>
          </p:cNvPr>
          <p:cNvSpPr/>
          <p:nvPr/>
        </p:nvSpPr>
        <p:spPr>
          <a:xfrm>
            <a:off x="1012723" y="191728"/>
            <a:ext cx="10191135" cy="958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342515A8-4CC7-DC56-AE55-B2069B3D2F43}"/>
              </a:ext>
            </a:extLst>
          </p:cNvPr>
          <p:cNvSpPr txBox="1"/>
          <p:nvPr/>
        </p:nvSpPr>
        <p:spPr>
          <a:xfrm>
            <a:off x="1012723" y="199100"/>
            <a:ext cx="9601201" cy="954107"/>
          </a:xfrm>
          <a:prstGeom prst="rect">
            <a:avLst/>
          </a:prstGeom>
          <a:noFill/>
        </p:spPr>
        <p:txBody>
          <a:bodyPr wrap="square" rtlCol="0">
            <a:spAutoFit/>
          </a:bodyPr>
          <a:lstStyle/>
          <a:p>
            <a:r>
              <a:rPr lang="en-US" sz="2800" dirty="0">
                <a:solidFill>
                  <a:schemeClr val="bg2"/>
                </a:solidFill>
                <a:latin typeface="Cambria" panose="02040503050406030204" pitchFamily="18" charset="0"/>
                <a:ea typeface="Cambria" panose="02040503050406030204" pitchFamily="18" charset="0"/>
              </a:rPr>
              <a:t>Some Recommendations To Create Batter Analysis Of This Data</a:t>
            </a:r>
            <a:endParaRPr lang="en-IN" dirty="0">
              <a:solidFill>
                <a:schemeClr val="bg2"/>
              </a:solidFill>
              <a:latin typeface="Cambria" panose="02040503050406030204" pitchFamily="18" charset="0"/>
              <a:ea typeface="Cambria" panose="02040503050406030204" pitchFamily="18" charset="0"/>
            </a:endParaRPr>
          </a:p>
        </p:txBody>
      </p:sp>
      <p:sp>
        <p:nvSpPr>
          <p:cNvPr id="8" name="TextBox 7">
            <a:extLst>
              <a:ext uri="{FF2B5EF4-FFF2-40B4-BE49-F238E27FC236}">
                <a16:creationId xmlns:a16="http://schemas.microsoft.com/office/drawing/2014/main" id="{69F8C1FB-AC4C-122F-5E50-E296A71036CF}"/>
              </a:ext>
            </a:extLst>
          </p:cNvPr>
          <p:cNvSpPr txBox="1"/>
          <p:nvPr/>
        </p:nvSpPr>
        <p:spPr>
          <a:xfrm>
            <a:off x="1012723" y="1445342"/>
            <a:ext cx="10191135" cy="4247317"/>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Focus on top-performing countries</a:t>
            </a:r>
            <a:r>
              <a:rPr kumimoji="0" lang="en-US" altLang="en-US" sz="1800" b="0" i="0" u="none" strike="noStrike" cap="none" normalizeH="0" baseline="0" dirty="0">
                <a:ln>
                  <a:noFill/>
                </a:ln>
                <a:solidFill>
                  <a:schemeClr val="tx1"/>
                </a:solidFill>
                <a:effectLst/>
                <a:latin typeface="Arial" panose="020B0604020202020204" pitchFamily="34" charset="0"/>
              </a:rPr>
              <a:t>: Allocate more resources and marketing efforts to the countries contributing most to the target metric.</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Improve performance in underperforming regions</a:t>
            </a:r>
            <a:r>
              <a:rPr kumimoji="0" lang="en-US" altLang="en-US" sz="1800" b="0" i="0" u="none" strike="noStrike" cap="none" normalizeH="0" baseline="0" dirty="0">
                <a:ln>
                  <a:noFill/>
                </a:ln>
                <a:solidFill>
                  <a:schemeClr val="tx1"/>
                </a:solidFill>
                <a:effectLst/>
                <a:latin typeface="Arial" panose="020B0604020202020204" pitchFamily="34" charset="0"/>
              </a:rPr>
              <a:t>: Investigate the reasons behind lower performance in specific regions and tailor strategies to boost engagement.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Leverage high-performing categories</a:t>
            </a:r>
            <a:r>
              <a:rPr kumimoji="0" lang="en-US" altLang="en-US" sz="1800" b="0" i="0" u="none" strike="noStrike" cap="none" normalizeH="0" baseline="0" dirty="0">
                <a:ln>
                  <a:noFill/>
                </a:ln>
                <a:solidFill>
                  <a:schemeClr val="tx1"/>
                </a:solidFill>
                <a:effectLst/>
                <a:latin typeface="Arial" panose="020B0604020202020204" pitchFamily="34" charset="0"/>
              </a:rPr>
              <a:t>: Invest in expanding the reach of the top-performing product categories, especially in regions where they dominate.</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Tailor offerings to regional preferences</a:t>
            </a:r>
            <a:r>
              <a:rPr kumimoji="0" lang="en-US" altLang="en-US" sz="1800" b="0" i="0" u="none" strike="noStrike" cap="none" normalizeH="0" baseline="0" dirty="0">
                <a:ln>
                  <a:noFill/>
                </a:ln>
                <a:solidFill>
                  <a:schemeClr val="tx1"/>
                </a:solidFill>
                <a:effectLst/>
                <a:latin typeface="Arial" panose="020B0604020202020204" pitchFamily="34" charset="0"/>
              </a:rPr>
              <a:t>: Customize product offerings and promotions to match the preferences of different regions.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Enhance marketing in high-potential region-category combinations</a:t>
            </a:r>
            <a:r>
              <a:rPr kumimoji="0" lang="en-US" altLang="en-US" sz="1800" b="0" i="0" u="none" strike="noStrike" cap="none" normalizeH="0" baseline="0" dirty="0">
                <a:ln>
                  <a:noFill/>
                </a:ln>
                <a:solidFill>
                  <a:schemeClr val="tx1"/>
                </a:solidFill>
                <a:effectLst/>
                <a:latin typeface="Arial" panose="020B0604020202020204" pitchFamily="34" charset="0"/>
              </a:rPr>
              <a:t>: Increase marketing efforts for specific product categories in regions where they show high potential. </a:t>
            </a:r>
          </a:p>
          <a:p>
            <a:endParaRPr lang="en-IN" dirty="0"/>
          </a:p>
        </p:txBody>
      </p:sp>
    </p:spTree>
    <p:extLst>
      <p:ext uri="{BB962C8B-B14F-4D97-AF65-F5344CB8AC3E}">
        <p14:creationId xmlns:p14="http://schemas.microsoft.com/office/powerpoint/2010/main" val="39976521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681898-30F3-05B9-92B0-96A2390FCFB3}"/>
              </a:ext>
            </a:extLst>
          </p:cNvPr>
          <p:cNvSpPr/>
          <p:nvPr/>
        </p:nvSpPr>
        <p:spPr>
          <a:xfrm>
            <a:off x="1034846" y="759949"/>
            <a:ext cx="9748684" cy="33921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2E97DBB0-11C2-EBC8-0DFB-8677DD3277B8}"/>
              </a:ext>
            </a:extLst>
          </p:cNvPr>
          <p:cNvSpPr/>
          <p:nvPr/>
        </p:nvSpPr>
        <p:spPr>
          <a:xfrm>
            <a:off x="5766619" y="767730"/>
            <a:ext cx="5016911" cy="339212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
        <p:nvSpPr>
          <p:cNvPr id="3" name="TextBox 2">
            <a:extLst>
              <a:ext uri="{FF2B5EF4-FFF2-40B4-BE49-F238E27FC236}">
                <a16:creationId xmlns:a16="http://schemas.microsoft.com/office/drawing/2014/main" id="{09B46BEE-A2B8-4C11-0DFA-B5CB506CF63E}"/>
              </a:ext>
            </a:extLst>
          </p:cNvPr>
          <p:cNvSpPr txBox="1"/>
          <p:nvPr/>
        </p:nvSpPr>
        <p:spPr>
          <a:xfrm rot="21246194">
            <a:off x="1214613" y="1607404"/>
            <a:ext cx="4730505" cy="1015663"/>
          </a:xfrm>
          <a:prstGeom prst="rect">
            <a:avLst/>
          </a:prstGeom>
          <a:noFill/>
        </p:spPr>
        <p:txBody>
          <a:bodyPr wrap="square" rtlCol="0">
            <a:spAutoFit/>
          </a:bodyPr>
          <a:lstStyle/>
          <a:p>
            <a:r>
              <a:rPr lang="en-US" sz="6000" dirty="0">
                <a:solidFill>
                  <a:schemeClr val="bg2"/>
                </a:solidFill>
              </a:rPr>
              <a:t>THANK YOU</a:t>
            </a:r>
            <a:endParaRPr lang="en-IN" dirty="0">
              <a:solidFill>
                <a:schemeClr val="bg2"/>
              </a:solidFill>
            </a:endParaRPr>
          </a:p>
        </p:txBody>
      </p:sp>
      <p:pic>
        <p:nvPicPr>
          <p:cNvPr id="5" name="Picture 4">
            <a:extLst>
              <a:ext uri="{FF2B5EF4-FFF2-40B4-BE49-F238E27FC236}">
                <a16:creationId xmlns:a16="http://schemas.microsoft.com/office/drawing/2014/main" id="{06E7E636-2AA4-AD92-CC0C-F601A40403E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7957" y="885716"/>
            <a:ext cx="4734233" cy="3156155"/>
          </a:xfrm>
          <a:prstGeom prst="rect">
            <a:avLst/>
          </a:prstGeom>
        </p:spPr>
      </p:pic>
      <p:sp>
        <p:nvSpPr>
          <p:cNvPr id="9" name="TextBox 8">
            <a:extLst>
              <a:ext uri="{FF2B5EF4-FFF2-40B4-BE49-F238E27FC236}">
                <a16:creationId xmlns:a16="http://schemas.microsoft.com/office/drawing/2014/main" id="{3251EF60-B049-687E-14B6-1BABB7572ECD}"/>
              </a:ext>
            </a:extLst>
          </p:cNvPr>
          <p:cNvSpPr txBox="1"/>
          <p:nvPr/>
        </p:nvSpPr>
        <p:spPr>
          <a:xfrm>
            <a:off x="6926827" y="4377631"/>
            <a:ext cx="4090218" cy="461665"/>
          </a:xfrm>
          <a:prstGeom prst="rect">
            <a:avLst/>
          </a:prstGeom>
          <a:noFill/>
        </p:spPr>
        <p:txBody>
          <a:bodyPr wrap="square" rtlCol="0">
            <a:spAutoFit/>
          </a:bodyPr>
          <a:lstStyle/>
          <a:p>
            <a:r>
              <a:rPr lang="en-US" sz="2400" dirty="0">
                <a:latin typeface="Nirmala UI Semilight" panose="020B0402040204020203" pitchFamily="34" charset="0"/>
                <a:ea typeface="Nirmala UI Semilight" panose="020B0402040204020203" pitchFamily="34" charset="0"/>
                <a:cs typeface="Nirmala UI Semilight" panose="020B0402040204020203" pitchFamily="34" charset="0"/>
              </a:rPr>
              <a:t>CREATION DATE-&gt; 19/09/24</a:t>
            </a:r>
            <a:endParaRPr lang="en-IN" sz="2400" dirty="0">
              <a:latin typeface="Nirmala UI Semilight" panose="020B0402040204020203" pitchFamily="34" charset="0"/>
              <a:ea typeface="Nirmala UI Semilight" panose="020B0402040204020203" pitchFamily="34" charset="0"/>
              <a:cs typeface="Nirmala UI Semilight" panose="020B0402040204020203" pitchFamily="34" charset="0"/>
            </a:endParaRPr>
          </a:p>
        </p:txBody>
      </p:sp>
    </p:spTree>
    <p:extLst>
      <p:ext uri="{BB962C8B-B14F-4D97-AF65-F5344CB8AC3E}">
        <p14:creationId xmlns:p14="http://schemas.microsoft.com/office/powerpoint/2010/main" val="615766484"/>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40B4C75-8117-901E-CA5A-367F809A794E}"/>
              </a:ext>
            </a:extLst>
          </p:cNvPr>
          <p:cNvSpPr/>
          <p:nvPr/>
        </p:nvSpPr>
        <p:spPr>
          <a:xfrm>
            <a:off x="1002890" y="98079"/>
            <a:ext cx="10043652" cy="87015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TextBox 3">
            <a:extLst>
              <a:ext uri="{FF2B5EF4-FFF2-40B4-BE49-F238E27FC236}">
                <a16:creationId xmlns:a16="http://schemas.microsoft.com/office/drawing/2014/main" id="{8D811B2E-EC8B-2BCE-4E89-6A0293B72D44}"/>
              </a:ext>
            </a:extLst>
          </p:cNvPr>
          <p:cNvSpPr txBox="1"/>
          <p:nvPr/>
        </p:nvSpPr>
        <p:spPr>
          <a:xfrm>
            <a:off x="1002890" y="240768"/>
            <a:ext cx="8775291" cy="584775"/>
          </a:xfrm>
          <a:prstGeom prst="rect">
            <a:avLst/>
          </a:prstGeom>
          <a:noFill/>
        </p:spPr>
        <p:txBody>
          <a:bodyPr wrap="square" rtlCol="0">
            <a:spAutoFit/>
          </a:bodyPr>
          <a:lstStyle/>
          <a:p>
            <a:r>
              <a:rPr lang="en-US" sz="3200" u="sng" dirty="0">
                <a:solidFill>
                  <a:schemeClr val="bg1">
                    <a:lumMod val="85000"/>
                    <a:lumOff val="15000"/>
                  </a:schemeClr>
                </a:solidFill>
                <a:latin typeface="Maiandra GD" panose="020E0502030308020204" pitchFamily="34" charset="0"/>
              </a:rPr>
              <a:t>STORY TELLING</a:t>
            </a:r>
            <a:endParaRPr lang="en-IN" u="sng" dirty="0">
              <a:solidFill>
                <a:schemeClr val="bg1">
                  <a:lumMod val="85000"/>
                  <a:lumOff val="15000"/>
                </a:schemeClr>
              </a:solidFill>
              <a:latin typeface="Maiandra GD" panose="020E0502030308020204" pitchFamily="34" charset="0"/>
            </a:endParaRPr>
          </a:p>
        </p:txBody>
      </p:sp>
      <p:sp>
        <p:nvSpPr>
          <p:cNvPr id="7" name="TextBox 6">
            <a:extLst>
              <a:ext uri="{FF2B5EF4-FFF2-40B4-BE49-F238E27FC236}">
                <a16:creationId xmlns:a16="http://schemas.microsoft.com/office/drawing/2014/main" id="{3F94EC06-1C87-54AA-644A-1829B7B41C14}"/>
              </a:ext>
            </a:extLst>
          </p:cNvPr>
          <p:cNvSpPr txBox="1"/>
          <p:nvPr/>
        </p:nvSpPr>
        <p:spPr>
          <a:xfrm>
            <a:off x="1002890" y="1268361"/>
            <a:ext cx="10146891" cy="5909310"/>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latin typeface="Arial" panose="020B0604020202020204" pitchFamily="34" charset="0"/>
              </a:rPr>
              <a:t>Global Superstore is a multinational retail company that operates across various regions, offering products in categories like furniture, office supplies, and technology. A deep dive into the data reveals that while North America leads in total sales, Europe outperforms in profitability due to lower shipping costs and fewer returns. Asia, on the other hand, shows strong growth potential, but higher shipping costs and delays hamper profitability. By focusing on optimizing shipping and customer satisfaction, the store can unlock growth opportunities, particularly in underperforming regions and high-demand product categories.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dirty="0"/>
              <a:t>The best-selling products in Global Superstore are primarily </a:t>
            </a:r>
            <a:r>
              <a:rPr lang="en-US" b="1" dirty="0"/>
              <a:t>technology items</a:t>
            </a:r>
            <a:r>
              <a:rPr lang="en-US" dirty="0"/>
              <a:t> like phones and copiers, which generate the highest sales due to their high price points and demand across corporate and consumer segments. </a:t>
            </a:r>
            <a:r>
              <a:rPr lang="en-US" b="1" dirty="0"/>
              <a:t>Office supplies</a:t>
            </a:r>
            <a:r>
              <a:rPr lang="en-US" dirty="0"/>
              <a:t> such as binders, paper, and pens also rank high in quantity sold, thanks to their everyday use and bulk purchases by businesses. </a:t>
            </a:r>
            <a:r>
              <a:rPr lang="en-US" b="1" dirty="0"/>
              <a:t>Office furniture</a:t>
            </a:r>
            <a:r>
              <a:rPr lang="en-US" dirty="0"/>
              <a:t> like chairs and desks perform well, particularly in Europe and North America, where home office setups and corporate expansions drive sales. Despite varying profit margins, these products contribute significantly to the store's overall revenue and growth across regions.</a:t>
            </a:r>
          </a:p>
          <a:p>
            <a:pPr marL="0" marR="0" lvl="0" indent="0" algn="l" defTabSz="914400" rtl="0" eaLnBrk="0" fontAlgn="base" latinLnBrk="0" hangingPunct="0">
              <a:lnSpc>
                <a:spcPct val="100000"/>
              </a:lnSpc>
              <a:spcBef>
                <a:spcPct val="0"/>
              </a:spcBef>
              <a:spcAft>
                <a:spcPct val="0"/>
              </a:spcAft>
              <a:buClrTx/>
              <a:buSzTx/>
              <a:buFontTx/>
              <a:buNone/>
              <a:tabLst/>
            </a:pPr>
            <a:r>
              <a:rPr lang="en-US" dirty="0"/>
              <a:t>The top profitable products in Global Superstore tend to come from high-margin categories like </a:t>
            </a:r>
            <a:r>
              <a:rPr lang="en-US" b="1" dirty="0"/>
              <a:t>technology</a:t>
            </a:r>
            <a:r>
              <a:rPr lang="en-US" dirty="0"/>
              <a:t> and </a:t>
            </a:r>
            <a:r>
              <a:rPr lang="en-US" b="1" dirty="0"/>
              <a:t>furniture</a:t>
            </a:r>
            <a:r>
              <a:rPr lang="en-US" dirty="0"/>
              <a:t>. Specifically, </a:t>
            </a:r>
            <a:r>
              <a:rPr lang="en-US" b="1" dirty="0"/>
              <a:t>copiers</a:t>
            </a:r>
            <a:r>
              <a:rPr lang="en-US" dirty="0"/>
              <a:t> and </a:t>
            </a:r>
            <a:r>
              <a:rPr lang="en-US" b="1" dirty="0"/>
              <a:t>phones</a:t>
            </a:r>
            <a:r>
              <a:rPr lang="en-US" dirty="0"/>
              <a:t> from the technology category are among the most profitable due to their high selling prices and steady demand from business segments</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22527220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0EFC873-B8D0-DB69-864D-9C76C07284AE}"/>
              </a:ext>
            </a:extLst>
          </p:cNvPr>
          <p:cNvSpPr/>
          <p:nvPr/>
        </p:nvSpPr>
        <p:spPr>
          <a:xfrm>
            <a:off x="1017639" y="103239"/>
            <a:ext cx="10043651" cy="97339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EF64F0A9-86CA-3512-A96C-3B388458A882}"/>
              </a:ext>
            </a:extLst>
          </p:cNvPr>
          <p:cNvSpPr txBox="1"/>
          <p:nvPr/>
        </p:nvSpPr>
        <p:spPr>
          <a:xfrm>
            <a:off x="1130710" y="122525"/>
            <a:ext cx="9075174" cy="954107"/>
          </a:xfrm>
          <a:prstGeom prst="rect">
            <a:avLst/>
          </a:prstGeom>
          <a:noFill/>
        </p:spPr>
        <p:txBody>
          <a:bodyPr wrap="square" rtlCol="0">
            <a:spAutoFit/>
          </a:bodyPr>
          <a:lstStyle/>
          <a:p>
            <a:r>
              <a:rPr lang="en-US" sz="2800" dirty="0">
                <a:solidFill>
                  <a:schemeClr val="bg2"/>
                </a:solidFill>
              </a:rPr>
              <a:t>Insights About Price Fluctuation Over Different Categories and Segments </a:t>
            </a:r>
            <a:endParaRPr lang="en-IN" sz="2800" dirty="0">
              <a:solidFill>
                <a:schemeClr val="bg2"/>
              </a:solidFill>
            </a:endParaRPr>
          </a:p>
        </p:txBody>
      </p:sp>
      <p:sp>
        <p:nvSpPr>
          <p:cNvPr id="4" name="TextBox 3">
            <a:extLst>
              <a:ext uri="{FF2B5EF4-FFF2-40B4-BE49-F238E27FC236}">
                <a16:creationId xmlns:a16="http://schemas.microsoft.com/office/drawing/2014/main" id="{7ED901DF-7858-CED1-39E7-85A9B33A46FB}"/>
              </a:ext>
            </a:extLst>
          </p:cNvPr>
          <p:cNvSpPr txBox="1"/>
          <p:nvPr/>
        </p:nvSpPr>
        <p:spPr>
          <a:xfrm>
            <a:off x="1130710" y="1297858"/>
            <a:ext cx="9930580" cy="5786199"/>
          </a:xfrm>
          <a:prstGeom prst="rect">
            <a:avLst/>
          </a:prstGeom>
          <a:noFill/>
        </p:spPr>
        <p:txBody>
          <a:bodyPr wrap="square" rtlCol="0">
            <a:spAutoFit/>
          </a:bodyPr>
          <a:lstStyle/>
          <a:p>
            <a:r>
              <a:rPr lang="en-US" sz="2000" dirty="0"/>
              <a:t>1</a:t>
            </a:r>
            <a:r>
              <a:rPr lang="en-US" sz="2000" b="1" dirty="0"/>
              <a:t>. Category-Wise Price Fluctuation</a:t>
            </a:r>
            <a:r>
              <a:rPr lang="en-US" b="1" dirty="0"/>
              <a:t>:</a:t>
            </a:r>
          </a:p>
          <a:p>
            <a:pPr>
              <a:buFont typeface="Arial" panose="020B0604020202020204" pitchFamily="34" charset="0"/>
              <a:buChar char="•"/>
            </a:pPr>
            <a:r>
              <a:rPr lang="en-US" sz="1600" b="1" dirty="0"/>
              <a:t>Technology</a:t>
            </a:r>
            <a:r>
              <a:rPr lang="en-US" sz="1600" dirty="0"/>
              <a:t>: High fluctuations around product launches and holiday sales.</a:t>
            </a:r>
          </a:p>
          <a:p>
            <a:pPr>
              <a:buFont typeface="Arial" panose="020B0604020202020204" pitchFamily="34" charset="0"/>
              <a:buChar char="•"/>
            </a:pPr>
            <a:r>
              <a:rPr lang="en-US" sz="1600" b="1" dirty="0"/>
              <a:t>Furniture</a:t>
            </a:r>
            <a:r>
              <a:rPr lang="en-US" sz="1600" dirty="0"/>
              <a:t>: Stable prices with minor dips during bulk orders or seasonal demand.</a:t>
            </a:r>
          </a:p>
          <a:p>
            <a:pPr>
              <a:buFont typeface="Arial" panose="020B0604020202020204" pitchFamily="34" charset="0"/>
              <a:buChar char="•"/>
            </a:pPr>
            <a:r>
              <a:rPr lang="en-US" sz="1600" b="1" dirty="0"/>
              <a:t>Office Supplies</a:t>
            </a:r>
            <a:r>
              <a:rPr lang="en-US" sz="1600" dirty="0"/>
              <a:t>: Mostly stable, occasional dips with bulk orders and business discounts.</a:t>
            </a:r>
          </a:p>
          <a:p>
            <a:endParaRPr lang="en-US" sz="1600" b="1" dirty="0"/>
          </a:p>
          <a:p>
            <a:r>
              <a:rPr lang="en-US" sz="2000" b="1" dirty="0"/>
              <a:t>2. Segment-Wise Price Fluctuation</a:t>
            </a:r>
            <a:r>
              <a:rPr lang="en-US" sz="1600" b="1" dirty="0"/>
              <a:t>:</a:t>
            </a:r>
          </a:p>
          <a:p>
            <a:pPr>
              <a:buFont typeface="Arial" panose="020B0604020202020204" pitchFamily="34" charset="0"/>
              <a:buChar char="•"/>
            </a:pPr>
            <a:r>
              <a:rPr lang="en-US" sz="1600" b="1" dirty="0"/>
              <a:t>Consumer Segment</a:t>
            </a:r>
            <a:r>
              <a:rPr lang="en-US" sz="1600" dirty="0"/>
              <a:t>: High sensitivity to holiday sales, experiencing large price drops.</a:t>
            </a:r>
          </a:p>
          <a:p>
            <a:pPr>
              <a:buFont typeface="Arial" panose="020B0604020202020204" pitchFamily="34" charset="0"/>
              <a:buChar char="•"/>
            </a:pPr>
            <a:r>
              <a:rPr lang="en-US" sz="1600" b="1" dirty="0"/>
              <a:t>Corporate Segment</a:t>
            </a:r>
            <a:r>
              <a:rPr lang="en-US" sz="1600" dirty="0"/>
              <a:t>: Lower average prices due to bulk purchases, fewer fluctuations.</a:t>
            </a:r>
          </a:p>
          <a:p>
            <a:pPr>
              <a:buFont typeface="Arial" panose="020B0604020202020204" pitchFamily="34" charset="0"/>
              <a:buChar char="•"/>
            </a:pPr>
            <a:r>
              <a:rPr lang="en-US" sz="1600" b="1" dirty="0"/>
              <a:t>Home Office Segment</a:t>
            </a:r>
            <a:r>
              <a:rPr lang="en-US" sz="1600" dirty="0"/>
              <a:t>: Frequent fluctuations, driven by small, regular purchases.</a:t>
            </a:r>
          </a:p>
          <a:p>
            <a:endParaRPr lang="en-US" sz="1600" dirty="0"/>
          </a:p>
          <a:p>
            <a:r>
              <a:rPr lang="en-US" sz="2000" b="1" dirty="0"/>
              <a:t>3. Region-Wise Price Fluctuation:</a:t>
            </a:r>
          </a:p>
          <a:p>
            <a:pPr>
              <a:buFont typeface="Arial" panose="020B0604020202020204" pitchFamily="34" charset="0"/>
              <a:buChar char="•"/>
            </a:pPr>
            <a:r>
              <a:rPr lang="en-US" sz="1600" b="1" dirty="0"/>
              <a:t>US &amp; Canada</a:t>
            </a:r>
            <a:r>
              <a:rPr lang="en-US" sz="1600" dirty="0"/>
              <a:t>: Strong price volatility during holiday seasons like Black Friday.</a:t>
            </a:r>
          </a:p>
          <a:p>
            <a:pPr>
              <a:buFont typeface="Arial" panose="020B0604020202020204" pitchFamily="34" charset="0"/>
              <a:buChar char="•"/>
            </a:pPr>
            <a:r>
              <a:rPr lang="en-US" sz="1600" b="1" dirty="0"/>
              <a:t>EMEA</a:t>
            </a:r>
            <a:r>
              <a:rPr lang="en-US" sz="1600" dirty="0"/>
              <a:t>: More stable, minor fluctuations during local holidays.</a:t>
            </a:r>
          </a:p>
          <a:p>
            <a:pPr>
              <a:buFont typeface="Arial" panose="020B0604020202020204" pitchFamily="34" charset="0"/>
              <a:buChar char="•"/>
            </a:pPr>
            <a:r>
              <a:rPr lang="en-US" sz="1600" b="1" dirty="0"/>
              <a:t>APAC</a:t>
            </a:r>
            <a:r>
              <a:rPr lang="en-US" sz="1600" dirty="0"/>
              <a:t>: Moderate fluctuations influenced by local economic conditions and currency.</a:t>
            </a:r>
          </a:p>
          <a:p>
            <a:pPr>
              <a:buFont typeface="Arial" panose="020B0604020202020204" pitchFamily="34" charset="0"/>
              <a:buChar char="•"/>
            </a:pPr>
            <a:endParaRPr lang="en-US" sz="1600" dirty="0"/>
          </a:p>
          <a:p>
            <a:r>
              <a:rPr lang="en-US" sz="2000" b="1" dirty="0"/>
              <a:t>4. Seasonal Price Fluctuation:</a:t>
            </a:r>
          </a:p>
          <a:p>
            <a:pPr>
              <a:buFont typeface="Arial" panose="020B0604020202020204" pitchFamily="34" charset="0"/>
              <a:buChar char="•"/>
            </a:pPr>
            <a:r>
              <a:rPr lang="en-US" sz="1600" b="1" dirty="0"/>
              <a:t>Peak Seasons</a:t>
            </a:r>
            <a:r>
              <a:rPr lang="en-US" sz="1600" dirty="0"/>
              <a:t>: Significant price drops during Black Friday, Christmas, etc.</a:t>
            </a:r>
          </a:p>
          <a:p>
            <a:pPr>
              <a:buFont typeface="Arial" panose="020B0604020202020204" pitchFamily="34" charset="0"/>
              <a:buChar char="•"/>
            </a:pPr>
            <a:r>
              <a:rPr lang="en-US" sz="1600" b="1" dirty="0"/>
              <a:t>Off-peak Seasons</a:t>
            </a:r>
            <a:r>
              <a:rPr lang="en-US" sz="1600" dirty="0"/>
              <a:t>: Stable prices, occasional discounts to clear inventory.</a:t>
            </a:r>
          </a:p>
          <a:p>
            <a:pPr>
              <a:buFont typeface="Arial" panose="020B0604020202020204" pitchFamily="34" charset="0"/>
              <a:buChar char="•"/>
            </a:pPr>
            <a:endParaRPr lang="en-US" sz="1600" dirty="0"/>
          </a:p>
          <a:p>
            <a:endParaRPr lang="en-US" sz="1600" dirty="0"/>
          </a:p>
          <a:p>
            <a:pPr>
              <a:buFont typeface="Arial" panose="020B0604020202020204" pitchFamily="34" charset="0"/>
              <a:buChar char="•"/>
            </a:pPr>
            <a:endParaRPr lang="en-US" sz="1600" dirty="0"/>
          </a:p>
          <a:p>
            <a:endParaRPr lang="en-IN" dirty="0"/>
          </a:p>
        </p:txBody>
      </p:sp>
    </p:spTree>
    <p:extLst>
      <p:ext uri="{BB962C8B-B14F-4D97-AF65-F5344CB8AC3E}">
        <p14:creationId xmlns:p14="http://schemas.microsoft.com/office/powerpoint/2010/main" val="3881196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BFA9F64-D9BC-EA20-874B-FF77E32DFBDC}"/>
              </a:ext>
            </a:extLst>
          </p:cNvPr>
          <p:cNvPicPr>
            <a:picLocks noChangeAspect="1"/>
          </p:cNvPicPr>
          <p:nvPr/>
        </p:nvPicPr>
        <p:blipFill>
          <a:blip r:embed="rId2"/>
          <a:stretch>
            <a:fillRect/>
          </a:stretch>
        </p:blipFill>
        <p:spPr>
          <a:xfrm>
            <a:off x="1084615" y="1636800"/>
            <a:ext cx="9546724" cy="3554632"/>
          </a:xfrm>
          <a:prstGeom prst="rect">
            <a:avLst/>
          </a:prstGeom>
        </p:spPr>
      </p:pic>
      <p:sp>
        <p:nvSpPr>
          <p:cNvPr id="4" name="Rectangle 3">
            <a:extLst>
              <a:ext uri="{FF2B5EF4-FFF2-40B4-BE49-F238E27FC236}">
                <a16:creationId xmlns:a16="http://schemas.microsoft.com/office/drawing/2014/main" id="{F292C149-560F-0477-2D77-B03B8CE19913}"/>
              </a:ext>
            </a:extLst>
          </p:cNvPr>
          <p:cNvSpPr/>
          <p:nvPr/>
        </p:nvSpPr>
        <p:spPr>
          <a:xfrm>
            <a:off x="1026545" y="132601"/>
            <a:ext cx="10138909" cy="106201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E75AA9AE-1F72-B949-E040-F4AC17D996D2}"/>
              </a:ext>
            </a:extLst>
          </p:cNvPr>
          <p:cNvSpPr txBox="1"/>
          <p:nvPr/>
        </p:nvSpPr>
        <p:spPr>
          <a:xfrm>
            <a:off x="1084615" y="383458"/>
            <a:ext cx="9546724" cy="646331"/>
          </a:xfrm>
          <a:prstGeom prst="rect">
            <a:avLst/>
          </a:prstGeom>
          <a:noFill/>
        </p:spPr>
        <p:txBody>
          <a:bodyPr wrap="square" rtlCol="0">
            <a:spAutoFit/>
          </a:bodyPr>
          <a:lstStyle/>
          <a:p>
            <a:r>
              <a:rPr lang="en-US" sz="3600" dirty="0">
                <a:solidFill>
                  <a:schemeClr val="bg2"/>
                </a:solidFill>
                <a:latin typeface="Bahnschrift" panose="020B0502040204020203" pitchFamily="34" charset="0"/>
              </a:rPr>
              <a:t>Difference Price Rate Over Each Segment</a:t>
            </a:r>
            <a:endParaRPr lang="en-IN" dirty="0">
              <a:solidFill>
                <a:schemeClr val="bg2"/>
              </a:solidFill>
              <a:latin typeface="Bahnschrift" panose="020B0502040204020203" pitchFamily="34" charset="0"/>
            </a:endParaRPr>
          </a:p>
        </p:txBody>
      </p:sp>
    </p:spTree>
    <p:extLst>
      <p:ext uri="{BB962C8B-B14F-4D97-AF65-F5344CB8AC3E}">
        <p14:creationId xmlns:p14="http://schemas.microsoft.com/office/powerpoint/2010/main" val="2221914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9B292B0-23B2-6B13-A132-0A2483EA4350}"/>
              </a:ext>
            </a:extLst>
          </p:cNvPr>
          <p:cNvSpPr/>
          <p:nvPr/>
        </p:nvSpPr>
        <p:spPr>
          <a:xfrm>
            <a:off x="1047135" y="221226"/>
            <a:ext cx="10014155" cy="116512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9740E4A9-5B7B-D08A-29E8-143820BD08D1}"/>
              </a:ext>
            </a:extLst>
          </p:cNvPr>
          <p:cNvSpPr txBox="1"/>
          <p:nvPr/>
        </p:nvSpPr>
        <p:spPr>
          <a:xfrm>
            <a:off x="1047135" y="457200"/>
            <a:ext cx="9011265" cy="584775"/>
          </a:xfrm>
          <a:prstGeom prst="rect">
            <a:avLst/>
          </a:prstGeom>
          <a:noFill/>
        </p:spPr>
        <p:txBody>
          <a:bodyPr wrap="square" rtlCol="0">
            <a:spAutoFit/>
          </a:bodyPr>
          <a:lstStyle/>
          <a:p>
            <a:r>
              <a:rPr lang="en-US" sz="3200" dirty="0">
                <a:solidFill>
                  <a:schemeClr val="bg2"/>
                </a:solidFill>
              </a:rPr>
              <a:t>Insights about Different Region Wise Charts </a:t>
            </a:r>
            <a:endParaRPr lang="en-IN" sz="2800" dirty="0">
              <a:solidFill>
                <a:schemeClr val="bg2"/>
              </a:solidFill>
            </a:endParaRPr>
          </a:p>
        </p:txBody>
      </p:sp>
      <p:sp>
        <p:nvSpPr>
          <p:cNvPr id="4" name="TextBox 3">
            <a:extLst>
              <a:ext uri="{FF2B5EF4-FFF2-40B4-BE49-F238E27FC236}">
                <a16:creationId xmlns:a16="http://schemas.microsoft.com/office/drawing/2014/main" id="{28927451-59EA-1AA3-FB49-9AEC89058A0F}"/>
              </a:ext>
            </a:extLst>
          </p:cNvPr>
          <p:cNvSpPr txBox="1"/>
          <p:nvPr/>
        </p:nvSpPr>
        <p:spPr>
          <a:xfrm>
            <a:off x="1047135" y="1622322"/>
            <a:ext cx="10014155" cy="5355312"/>
          </a:xfrm>
          <a:prstGeom prst="rect">
            <a:avLst/>
          </a:prstGeom>
          <a:noFill/>
        </p:spPr>
        <p:txBody>
          <a:bodyPr wrap="square" rtlCol="0">
            <a:spAutoFit/>
          </a:bodyPr>
          <a:lstStyle/>
          <a:p>
            <a:r>
              <a:rPr lang="en-US" sz="2000" b="1" dirty="0"/>
              <a:t>1. US &amp; Canada:</a:t>
            </a:r>
            <a:endParaRPr lang="en-US" b="1" dirty="0"/>
          </a:p>
          <a:p>
            <a:pPr>
              <a:buFont typeface="Arial" panose="020B0604020202020204" pitchFamily="34" charset="0"/>
              <a:buChar char="•"/>
            </a:pPr>
            <a:r>
              <a:rPr lang="en-US" sz="1600" b="1" dirty="0"/>
              <a:t>Highest sales region</a:t>
            </a:r>
            <a:r>
              <a:rPr lang="en-US" sz="1600" dirty="0"/>
              <a:t>, driven by a large consumer base.</a:t>
            </a:r>
          </a:p>
          <a:p>
            <a:pPr>
              <a:buFont typeface="Arial" panose="020B0604020202020204" pitchFamily="34" charset="0"/>
              <a:buChar char="•"/>
            </a:pPr>
            <a:r>
              <a:rPr lang="en-US" sz="1600" dirty="0"/>
              <a:t>Major sales spikes during </a:t>
            </a:r>
            <a:r>
              <a:rPr lang="en-US" sz="1600" b="1" dirty="0"/>
              <a:t>Thanksgiving</a:t>
            </a:r>
            <a:r>
              <a:rPr lang="en-US" sz="1600" dirty="0"/>
              <a:t>, </a:t>
            </a:r>
            <a:r>
              <a:rPr lang="en-US" sz="1600" b="1" dirty="0"/>
              <a:t>Black Friday</a:t>
            </a:r>
            <a:r>
              <a:rPr lang="en-US" sz="1600" dirty="0"/>
              <a:t>, and </a:t>
            </a:r>
            <a:r>
              <a:rPr lang="en-US" sz="1600" b="1" dirty="0"/>
              <a:t>Christmas</a:t>
            </a:r>
            <a:r>
              <a:rPr lang="en-US" sz="1600" dirty="0"/>
              <a:t>.</a:t>
            </a:r>
          </a:p>
          <a:p>
            <a:pPr>
              <a:buFont typeface="Arial" panose="020B0604020202020204" pitchFamily="34" charset="0"/>
              <a:buChar char="•"/>
            </a:pPr>
            <a:r>
              <a:rPr lang="en-US" sz="1600" b="1" dirty="0"/>
              <a:t>Consumer and Corporate segments</a:t>
            </a:r>
            <a:r>
              <a:rPr lang="en-US" sz="1600" dirty="0"/>
              <a:t> lead, with consistent corporate bulk purchases</a:t>
            </a:r>
            <a:r>
              <a:rPr lang="en-US" dirty="0"/>
              <a:t>.</a:t>
            </a:r>
          </a:p>
          <a:p>
            <a:pPr>
              <a:buFont typeface="Arial" panose="020B0604020202020204" pitchFamily="34" charset="0"/>
              <a:buChar char="•"/>
            </a:pPr>
            <a:endParaRPr lang="en-US" dirty="0"/>
          </a:p>
          <a:p>
            <a:r>
              <a:rPr lang="en-US" sz="2000" b="1" dirty="0"/>
              <a:t>2. EMEA (Europe, Middle East, Africa):</a:t>
            </a:r>
          </a:p>
          <a:p>
            <a:pPr>
              <a:buFont typeface="Arial" panose="020B0604020202020204" pitchFamily="34" charset="0"/>
              <a:buChar char="•"/>
            </a:pPr>
            <a:r>
              <a:rPr lang="en-US" sz="1600" b="1" dirty="0"/>
              <a:t>Moderate sales</a:t>
            </a:r>
            <a:r>
              <a:rPr lang="en-US" sz="1600" dirty="0"/>
              <a:t>, with Europe contributing the most.</a:t>
            </a:r>
          </a:p>
          <a:p>
            <a:pPr>
              <a:buFont typeface="Arial" panose="020B0604020202020204" pitchFamily="34" charset="0"/>
              <a:buChar char="•"/>
            </a:pPr>
            <a:r>
              <a:rPr lang="en-US" sz="1600" dirty="0"/>
              <a:t>Sales peak during regional holidays like </a:t>
            </a:r>
            <a:r>
              <a:rPr lang="en-US" sz="1600" b="1" dirty="0"/>
              <a:t>Easter</a:t>
            </a:r>
            <a:r>
              <a:rPr lang="en-US" sz="1600" dirty="0"/>
              <a:t> and </a:t>
            </a:r>
            <a:r>
              <a:rPr lang="en-US" sz="1600" b="1" dirty="0"/>
              <a:t>Boxing Day</a:t>
            </a:r>
            <a:r>
              <a:rPr lang="en-US" sz="1600" dirty="0"/>
              <a:t>.</a:t>
            </a:r>
          </a:p>
          <a:p>
            <a:pPr>
              <a:buFont typeface="Arial" panose="020B0604020202020204" pitchFamily="34" charset="0"/>
              <a:buChar char="•"/>
            </a:pPr>
            <a:r>
              <a:rPr lang="en-US" sz="1600" dirty="0"/>
              <a:t>Strong sales in </a:t>
            </a:r>
            <a:r>
              <a:rPr lang="en-US" sz="1600" b="1" dirty="0"/>
              <a:t>Technology</a:t>
            </a:r>
            <a:r>
              <a:rPr lang="en-US" sz="1600" dirty="0"/>
              <a:t> and </a:t>
            </a:r>
            <a:r>
              <a:rPr lang="en-US" sz="1600" b="1" dirty="0"/>
              <a:t>Office Supplies</a:t>
            </a:r>
            <a:r>
              <a:rPr lang="en-US" sz="1600" dirty="0"/>
              <a:t>, with stable sales year-round.</a:t>
            </a:r>
          </a:p>
          <a:p>
            <a:pPr>
              <a:buFont typeface="Arial" panose="020B0604020202020204" pitchFamily="34" charset="0"/>
              <a:buChar char="•"/>
            </a:pPr>
            <a:endParaRPr lang="en-US" sz="1600" dirty="0"/>
          </a:p>
          <a:p>
            <a:r>
              <a:rPr lang="en-US" sz="2000" b="1" dirty="0"/>
              <a:t>3. APAC (Asia-Pacific):</a:t>
            </a:r>
          </a:p>
          <a:p>
            <a:pPr>
              <a:buFont typeface="Arial" panose="020B0604020202020204" pitchFamily="34" charset="0"/>
              <a:buChar char="•"/>
            </a:pPr>
            <a:r>
              <a:rPr lang="en-US" sz="1600" b="1" dirty="0"/>
              <a:t>Fastest-growing region</a:t>
            </a:r>
            <a:r>
              <a:rPr lang="en-US" sz="1600" dirty="0"/>
              <a:t> with high demand, especially for </a:t>
            </a:r>
            <a:r>
              <a:rPr lang="en-US" sz="1600" b="1" dirty="0"/>
              <a:t>Technology</a:t>
            </a:r>
            <a:r>
              <a:rPr lang="en-US" sz="1600" dirty="0"/>
              <a:t>.</a:t>
            </a:r>
          </a:p>
          <a:p>
            <a:pPr>
              <a:buFont typeface="Arial" panose="020B0604020202020204" pitchFamily="34" charset="0"/>
              <a:buChar char="•"/>
            </a:pPr>
            <a:r>
              <a:rPr lang="en-US" sz="1600" dirty="0"/>
              <a:t>Significant sales increases during </a:t>
            </a:r>
            <a:r>
              <a:rPr lang="en-US" sz="1600" b="1" dirty="0"/>
              <a:t>Singles' Day</a:t>
            </a:r>
            <a:r>
              <a:rPr lang="en-US" sz="1600" dirty="0"/>
              <a:t> and </a:t>
            </a:r>
            <a:r>
              <a:rPr lang="en-US" sz="1600" b="1" dirty="0"/>
              <a:t>Lunar New Year</a:t>
            </a:r>
            <a:r>
              <a:rPr lang="en-US" sz="1600" dirty="0"/>
              <a:t>.</a:t>
            </a:r>
          </a:p>
          <a:p>
            <a:pPr>
              <a:buFont typeface="Arial" panose="020B0604020202020204" pitchFamily="34" charset="0"/>
              <a:buChar char="•"/>
            </a:pPr>
            <a:r>
              <a:rPr lang="en-US" sz="1600" dirty="0"/>
              <a:t>Sales spikes are driven by local festivals and shopping events.</a:t>
            </a:r>
          </a:p>
          <a:p>
            <a:pPr>
              <a:buFont typeface="Arial" panose="020B0604020202020204" pitchFamily="34" charset="0"/>
              <a:buChar char="•"/>
            </a:pPr>
            <a:endParaRPr lang="en-US" sz="1600" dirty="0"/>
          </a:p>
          <a:p>
            <a:r>
              <a:rPr lang="en-US" sz="2000" b="1" dirty="0"/>
              <a:t>4. Comparative Insights:</a:t>
            </a:r>
          </a:p>
          <a:p>
            <a:pPr>
              <a:buFont typeface="Arial" panose="020B0604020202020204" pitchFamily="34" charset="0"/>
              <a:buChar char="•"/>
            </a:pPr>
            <a:r>
              <a:rPr lang="en-US" sz="1600" b="1" dirty="0"/>
              <a:t>Top region</a:t>
            </a:r>
            <a:r>
              <a:rPr lang="en-US" sz="1600" dirty="0"/>
              <a:t>: US &amp; Canada dominates overall sales.</a:t>
            </a:r>
          </a:p>
          <a:p>
            <a:pPr>
              <a:buFont typeface="Arial" panose="020B0604020202020204" pitchFamily="34" charset="0"/>
              <a:buChar char="•"/>
            </a:pPr>
            <a:r>
              <a:rPr lang="en-US" sz="1600" b="1" dirty="0"/>
              <a:t>Highest growth</a:t>
            </a:r>
            <a:r>
              <a:rPr lang="en-US" sz="1600" dirty="0"/>
              <a:t>: APAC shows rapid growth, particularly in technology sales.</a:t>
            </a:r>
          </a:p>
          <a:p>
            <a:pPr>
              <a:buFont typeface="Arial" panose="020B0604020202020204" pitchFamily="34" charset="0"/>
              <a:buChar char="•"/>
            </a:pPr>
            <a:r>
              <a:rPr lang="en-US" sz="1600" b="1" dirty="0"/>
              <a:t>Stable sales</a:t>
            </a:r>
            <a:r>
              <a:rPr lang="en-US" sz="1600" dirty="0"/>
              <a:t>: EMEA has consistent, steady sales, with fewer large spikes.</a:t>
            </a:r>
          </a:p>
          <a:p>
            <a:endParaRPr lang="en-IN" dirty="0"/>
          </a:p>
        </p:txBody>
      </p:sp>
    </p:spTree>
    <p:extLst>
      <p:ext uri="{BB962C8B-B14F-4D97-AF65-F5344CB8AC3E}">
        <p14:creationId xmlns:p14="http://schemas.microsoft.com/office/powerpoint/2010/main" val="2696584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8B649A6-1FD2-71CC-221B-01F35E5D1141}"/>
              </a:ext>
            </a:extLst>
          </p:cNvPr>
          <p:cNvSpPr/>
          <p:nvPr/>
        </p:nvSpPr>
        <p:spPr>
          <a:xfrm>
            <a:off x="1032387" y="162231"/>
            <a:ext cx="10205884" cy="89738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C24777FE-C39F-8AD7-B999-1B4B43B2749D}"/>
              </a:ext>
            </a:extLst>
          </p:cNvPr>
          <p:cNvSpPr txBox="1"/>
          <p:nvPr/>
        </p:nvSpPr>
        <p:spPr>
          <a:xfrm>
            <a:off x="1032387" y="105507"/>
            <a:ext cx="9778181" cy="954107"/>
          </a:xfrm>
          <a:prstGeom prst="rect">
            <a:avLst/>
          </a:prstGeom>
          <a:noFill/>
        </p:spPr>
        <p:txBody>
          <a:bodyPr wrap="square" rtlCol="0">
            <a:spAutoFit/>
          </a:bodyPr>
          <a:lstStyle/>
          <a:p>
            <a:r>
              <a:rPr lang="en-US" sz="2800" dirty="0">
                <a:solidFill>
                  <a:schemeClr val="bg2"/>
                </a:solidFill>
                <a:latin typeface="Leelawadee" panose="020B0502040204020203" pitchFamily="34" charset="-34"/>
                <a:cs typeface="Leelawadee" panose="020B0502040204020203" pitchFamily="34" charset="-34"/>
              </a:rPr>
              <a:t>Region &amp; Country  Wise Sales Comparison Through Different Maps</a:t>
            </a:r>
            <a:endParaRPr lang="en-IN" dirty="0">
              <a:solidFill>
                <a:schemeClr val="bg2"/>
              </a:solidFill>
              <a:latin typeface="Leelawadee" panose="020B0502040204020203" pitchFamily="34" charset="-34"/>
              <a:cs typeface="Leelawadee" panose="020B0502040204020203" pitchFamily="34" charset="-34"/>
            </a:endParaRPr>
          </a:p>
        </p:txBody>
      </p:sp>
      <p:pic>
        <p:nvPicPr>
          <p:cNvPr id="5" name="Picture 4">
            <a:extLst>
              <a:ext uri="{FF2B5EF4-FFF2-40B4-BE49-F238E27FC236}">
                <a16:creationId xmlns:a16="http://schemas.microsoft.com/office/drawing/2014/main" id="{6A4EAD96-42BC-2E83-8858-252B04AE1A5D}"/>
              </a:ext>
            </a:extLst>
          </p:cNvPr>
          <p:cNvPicPr>
            <a:picLocks noChangeAspect="1"/>
          </p:cNvPicPr>
          <p:nvPr/>
        </p:nvPicPr>
        <p:blipFill>
          <a:blip r:embed="rId2"/>
          <a:stretch>
            <a:fillRect/>
          </a:stretch>
        </p:blipFill>
        <p:spPr>
          <a:xfrm>
            <a:off x="1032387" y="1116338"/>
            <a:ext cx="6489290" cy="3133591"/>
          </a:xfrm>
          <a:prstGeom prst="rect">
            <a:avLst/>
          </a:prstGeom>
        </p:spPr>
      </p:pic>
      <p:pic>
        <p:nvPicPr>
          <p:cNvPr id="7" name="Picture 6">
            <a:extLst>
              <a:ext uri="{FF2B5EF4-FFF2-40B4-BE49-F238E27FC236}">
                <a16:creationId xmlns:a16="http://schemas.microsoft.com/office/drawing/2014/main" id="{25C6269C-299C-EE57-C6FF-03C7E1C7B740}"/>
              </a:ext>
            </a:extLst>
          </p:cNvPr>
          <p:cNvPicPr>
            <a:picLocks noChangeAspect="1"/>
          </p:cNvPicPr>
          <p:nvPr/>
        </p:nvPicPr>
        <p:blipFill>
          <a:blip r:embed="rId3"/>
          <a:stretch>
            <a:fillRect/>
          </a:stretch>
        </p:blipFill>
        <p:spPr>
          <a:xfrm>
            <a:off x="7521677" y="1116338"/>
            <a:ext cx="3849329" cy="3485159"/>
          </a:xfrm>
          <a:prstGeom prst="rect">
            <a:avLst/>
          </a:prstGeom>
        </p:spPr>
      </p:pic>
    </p:spTree>
    <p:extLst>
      <p:ext uri="{BB962C8B-B14F-4D97-AF65-F5344CB8AC3E}">
        <p14:creationId xmlns:p14="http://schemas.microsoft.com/office/powerpoint/2010/main" val="13833296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EB67162-73AD-E92D-99E9-BA918AA8DDDB}"/>
              </a:ext>
            </a:extLst>
          </p:cNvPr>
          <p:cNvSpPr/>
          <p:nvPr/>
        </p:nvSpPr>
        <p:spPr>
          <a:xfrm>
            <a:off x="1017639" y="147484"/>
            <a:ext cx="10132142" cy="98814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9A2AACA8-48C2-BF36-B0F5-FDD43CA2707D}"/>
              </a:ext>
            </a:extLst>
          </p:cNvPr>
          <p:cNvSpPr txBox="1"/>
          <p:nvPr/>
        </p:nvSpPr>
        <p:spPr>
          <a:xfrm>
            <a:off x="1042219" y="324465"/>
            <a:ext cx="9797846" cy="584775"/>
          </a:xfrm>
          <a:prstGeom prst="rect">
            <a:avLst/>
          </a:prstGeom>
          <a:noFill/>
        </p:spPr>
        <p:txBody>
          <a:bodyPr wrap="square" rtlCol="0">
            <a:spAutoFit/>
          </a:bodyPr>
          <a:lstStyle/>
          <a:p>
            <a:r>
              <a:rPr lang="en-US" sz="3200" dirty="0">
                <a:solidFill>
                  <a:schemeClr val="bg2"/>
                </a:solidFill>
              </a:rPr>
              <a:t>Country Wise Sales Distribution Over Profit</a:t>
            </a:r>
            <a:endParaRPr lang="en-IN" dirty="0">
              <a:solidFill>
                <a:schemeClr val="bg2"/>
              </a:solidFill>
            </a:endParaRPr>
          </a:p>
        </p:txBody>
      </p:sp>
      <p:sp>
        <p:nvSpPr>
          <p:cNvPr id="4" name="TextBox 3">
            <a:extLst>
              <a:ext uri="{FF2B5EF4-FFF2-40B4-BE49-F238E27FC236}">
                <a16:creationId xmlns:a16="http://schemas.microsoft.com/office/drawing/2014/main" id="{FCA690C0-E86B-8DA6-2DEF-65C455B669F1}"/>
              </a:ext>
            </a:extLst>
          </p:cNvPr>
          <p:cNvSpPr txBox="1"/>
          <p:nvPr/>
        </p:nvSpPr>
        <p:spPr>
          <a:xfrm>
            <a:off x="1042219" y="1445342"/>
            <a:ext cx="10107562" cy="6771084"/>
          </a:xfrm>
          <a:prstGeom prst="rect">
            <a:avLst/>
          </a:prstGeom>
          <a:noFill/>
        </p:spPr>
        <p:txBody>
          <a:bodyPr wrap="square" rtlCol="0">
            <a:spAutoFit/>
          </a:bodyPr>
          <a:lstStyle/>
          <a:p>
            <a:pPr marL="457200" indent="-457200">
              <a:buAutoNum type="arabicPeriod"/>
            </a:pPr>
            <a:r>
              <a:rPr lang="en-US" sz="2000" b="1" dirty="0"/>
              <a:t>Top Performing Countries by Sales and Profit:</a:t>
            </a:r>
          </a:p>
          <a:p>
            <a:pPr>
              <a:buFont typeface="Arial" panose="020B0604020202020204" pitchFamily="34" charset="0"/>
              <a:buChar char="•"/>
            </a:pPr>
            <a:r>
              <a:rPr lang="en-US" sz="1600" b="1" dirty="0"/>
              <a:t>United States</a:t>
            </a:r>
            <a:r>
              <a:rPr lang="en-US" sz="1600" dirty="0"/>
              <a:t>:</a:t>
            </a:r>
          </a:p>
          <a:p>
            <a:pPr marL="742950" lvl="1" indent="-285750">
              <a:buFont typeface="Arial" panose="020B0604020202020204" pitchFamily="34" charset="0"/>
              <a:buChar char="•"/>
            </a:pPr>
            <a:r>
              <a:rPr lang="en-US" sz="1600" b="1" dirty="0"/>
              <a:t>Highest sales and profit</a:t>
            </a:r>
            <a:r>
              <a:rPr lang="en-US" sz="1600" dirty="0"/>
              <a:t> contribution.</a:t>
            </a:r>
          </a:p>
          <a:p>
            <a:pPr marL="742950" lvl="1" indent="-285750">
              <a:buFont typeface="Arial" panose="020B0604020202020204" pitchFamily="34" charset="0"/>
              <a:buChar char="•"/>
            </a:pPr>
            <a:r>
              <a:rPr lang="en-US" sz="1600" dirty="0"/>
              <a:t>Strong in </a:t>
            </a:r>
            <a:r>
              <a:rPr lang="en-US" sz="1600" b="1" dirty="0"/>
              <a:t>Technology</a:t>
            </a:r>
            <a:r>
              <a:rPr lang="en-US" sz="1600" dirty="0"/>
              <a:t> and </a:t>
            </a:r>
            <a:r>
              <a:rPr lang="en-US" sz="1600" b="1" dirty="0"/>
              <a:t>Office Supplies</a:t>
            </a:r>
            <a:r>
              <a:rPr lang="en-US" sz="1600" dirty="0"/>
              <a:t>.</a:t>
            </a:r>
          </a:p>
          <a:p>
            <a:pPr>
              <a:buFont typeface="Arial" panose="020B0604020202020204" pitchFamily="34" charset="0"/>
              <a:buChar char="•"/>
            </a:pPr>
            <a:r>
              <a:rPr lang="en-US" sz="1600" b="1" dirty="0"/>
              <a:t>India</a:t>
            </a:r>
            <a:r>
              <a:rPr lang="en-US" sz="1600" dirty="0"/>
              <a:t>:</a:t>
            </a:r>
          </a:p>
          <a:p>
            <a:pPr marL="742950" lvl="1" indent="-285750">
              <a:buFont typeface="Arial" panose="020B0604020202020204" pitchFamily="34" charset="0"/>
              <a:buChar char="•"/>
            </a:pPr>
            <a:r>
              <a:rPr lang="en-US" sz="1600" b="1" dirty="0"/>
              <a:t>High sales</a:t>
            </a:r>
            <a:r>
              <a:rPr lang="en-US" sz="1600" dirty="0"/>
              <a:t>, but </a:t>
            </a:r>
            <a:r>
              <a:rPr lang="en-US" sz="1600" b="1" dirty="0"/>
              <a:t>moderate profit</a:t>
            </a:r>
            <a:r>
              <a:rPr lang="en-US" sz="1600" dirty="0"/>
              <a:t> due to competitive pricing</a:t>
            </a:r>
            <a:r>
              <a:rPr lang="en-US" dirty="0"/>
              <a:t>.</a:t>
            </a:r>
          </a:p>
          <a:p>
            <a:pPr lvl="1"/>
            <a:endParaRPr lang="en-US" dirty="0"/>
          </a:p>
          <a:p>
            <a:r>
              <a:rPr lang="en-US" sz="2000" b="1" dirty="0"/>
              <a:t>2. High Profit Margin Countries:</a:t>
            </a:r>
          </a:p>
          <a:p>
            <a:pPr>
              <a:buFont typeface="Arial" panose="020B0604020202020204" pitchFamily="34" charset="0"/>
              <a:buChar char="•"/>
            </a:pPr>
            <a:r>
              <a:rPr lang="en-US" sz="1600" b="1" dirty="0"/>
              <a:t>Canada</a:t>
            </a:r>
            <a:r>
              <a:rPr lang="en-US" sz="1600" dirty="0"/>
              <a:t>:</a:t>
            </a:r>
          </a:p>
          <a:p>
            <a:pPr marL="742950" lvl="1" indent="-285750">
              <a:buFont typeface="Arial" panose="020B0604020202020204" pitchFamily="34" charset="0"/>
              <a:buChar char="•"/>
            </a:pPr>
            <a:r>
              <a:rPr lang="en-US" sz="1600" b="1" dirty="0"/>
              <a:t>Moderate sales</a:t>
            </a:r>
            <a:r>
              <a:rPr lang="en-US" sz="1600" dirty="0"/>
              <a:t> with </a:t>
            </a:r>
            <a:r>
              <a:rPr lang="en-US" sz="1600" b="1" dirty="0"/>
              <a:t>high profit margins</a:t>
            </a:r>
            <a:r>
              <a:rPr lang="en-US" sz="1600" dirty="0"/>
              <a:t> driven by bulk corporate orders.</a:t>
            </a:r>
          </a:p>
          <a:p>
            <a:pPr>
              <a:buFont typeface="Arial" panose="020B0604020202020204" pitchFamily="34" charset="0"/>
              <a:buChar char="•"/>
            </a:pPr>
            <a:r>
              <a:rPr lang="en-US" sz="1600" b="1" dirty="0"/>
              <a:t>United Kingdom</a:t>
            </a:r>
            <a:r>
              <a:rPr lang="en-US" sz="1600" dirty="0"/>
              <a:t>:</a:t>
            </a:r>
          </a:p>
          <a:p>
            <a:pPr marL="742950" lvl="1" indent="-285750">
              <a:buFont typeface="Arial" panose="020B0604020202020204" pitchFamily="34" charset="0"/>
              <a:buChar char="•"/>
            </a:pPr>
            <a:r>
              <a:rPr lang="en-US" sz="1600" b="1" dirty="0"/>
              <a:t>High profit margins</a:t>
            </a:r>
            <a:r>
              <a:rPr lang="en-US" sz="1600" dirty="0"/>
              <a:t> in </a:t>
            </a:r>
            <a:r>
              <a:rPr lang="en-US" sz="1600" b="1" dirty="0"/>
              <a:t>Office Supplies</a:t>
            </a:r>
            <a:r>
              <a:rPr lang="en-US" sz="1600" dirty="0"/>
              <a:t>, driven by frequent bulk purchases.</a:t>
            </a:r>
          </a:p>
          <a:p>
            <a:pPr marL="742950" lvl="1" indent="-285750">
              <a:buFont typeface="Arial" panose="020B0604020202020204" pitchFamily="34" charset="0"/>
              <a:buChar char="•"/>
            </a:pPr>
            <a:endParaRPr lang="en-US" sz="1600" dirty="0"/>
          </a:p>
          <a:p>
            <a:r>
              <a:rPr lang="en-US" sz="2000" b="1" dirty="0"/>
              <a:t>3. Countries with Low Profit Margins Despite High Sales:</a:t>
            </a:r>
          </a:p>
          <a:p>
            <a:pPr>
              <a:buFont typeface="Arial" panose="020B0604020202020204" pitchFamily="34" charset="0"/>
              <a:buChar char="•"/>
            </a:pPr>
            <a:r>
              <a:rPr lang="en-US" sz="1600" b="1" dirty="0"/>
              <a:t>China</a:t>
            </a:r>
            <a:r>
              <a:rPr lang="en-US" sz="1600" dirty="0"/>
              <a:t>:</a:t>
            </a:r>
          </a:p>
          <a:p>
            <a:pPr marL="742950" lvl="1" indent="-285750">
              <a:buFont typeface="Arial" panose="020B0604020202020204" pitchFamily="34" charset="0"/>
              <a:buChar char="•"/>
            </a:pPr>
            <a:r>
              <a:rPr lang="en-US" sz="1600" b="1" dirty="0"/>
              <a:t>High sales</a:t>
            </a:r>
            <a:r>
              <a:rPr lang="en-US" sz="1600" dirty="0"/>
              <a:t>, especially in </a:t>
            </a:r>
            <a:r>
              <a:rPr lang="en-US" sz="1600" b="1" dirty="0"/>
              <a:t>Technology</a:t>
            </a:r>
            <a:r>
              <a:rPr lang="en-US" sz="1600" dirty="0"/>
              <a:t>, but </a:t>
            </a:r>
            <a:r>
              <a:rPr lang="en-US" sz="1600" b="1" dirty="0"/>
              <a:t>low profit margins</a:t>
            </a:r>
            <a:r>
              <a:rPr lang="en-US" sz="1600" dirty="0"/>
              <a:t> due to competitive pricing.</a:t>
            </a:r>
          </a:p>
          <a:p>
            <a:pPr>
              <a:buFont typeface="Arial" panose="020B0604020202020204" pitchFamily="34" charset="0"/>
              <a:buChar char="•"/>
            </a:pPr>
            <a:r>
              <a:rPr lang="en-US" sz="1600" b="1" dirty="0"/>
              <a:t>France</a:t>
            </a:r>
            <a:r>
              <a:rPr lang="en-US" sz="1600" dirty="0"/>
              <a:t>:</a:t>
            </a:r>
          </a:p>
          <a:p>
            <a:pPr marL="742950" lvl="1" indent="-285750">
              <a:buFont typeface="Arial" panose="020B0604020202020204" pitchFamily="34" charset="0"/>
              <a:buChar char="•"/>
            </a:pPr>
            <a:r>
              <a:rPr lang="en-US" sz="1600" b="1" dirty="0"/>
              <a:t>Moderate sales</a:t>
            </a:r>
            <a:r>
              <a:rPr lang="en-US" sz="1600" dirty="0"/>
              <a:t>, but </a:t>
            </a:r>
            <a:r>
              <a:rPr lang="en-US" sz="1600" b="1" dirty="0"/>
              <a:t>lower profit</a:t>
            </a:r>
            <a:r>
              <a:rPr lang="en-US" sz="1600" dirty="0"/>
              <a:t> due to higher operational costs and lower-margin products like furniture.</a:t>
            </a:r>
          </a:p>
          <a:p>
            <a:pPr lvl="1"/>
            <a:endParaRPr lang="en-US" sz="1600" dirty="0"/>
          </a:p>
          <a:p>
            <a:pPr marL="742950" lvl="1" indent="-285750">
              <a:buFont typeface="Arial" panose="020B0604020202020204" pitchFamily="34" charset="0"/>
              <a:buChar char="•"/>
            </a:pPr>
            <a:endParaRPr lang="en-US" sz="1600" dirty="0"/>
          </a:p>
          <a:p>
            <a:pPr lvl="1"/>
            <a:endParaRPr lang="en-US" sz="1600" dirty="0"/>
          </a:p>
          <a:p>
            <a:pPr lvl="1"/>
            <a:endParaRPr lang="en-US" sz="1600" dirty="0"/>
          </a:p>
          <a:p>
            <a:pPr lvl="1"/>
            <a:endParaRPr lang="en-US" sz="1600" dirty="0"/>
          </a:p>
          <a:p>
            <a:pPr lvl="1"/>
            <a:endParaRPr lang="en-US" sz="1600" dirty="0"/>
          </a:p>
          <a:p>
            <a:endParaRPr lang="en-IN" dirty="0"/>
          </a:p>
        </p:txBody>
      </p:sp>
    </p:spTree>
    <p:extLst>
      <p:ext uri="{BB962C8B-B14F-4D97-AF65-F5344CB8AC3E}">
        <p14:creationId xmlns:p14="http://schemas.microsoft.com/office/powerpoint/2010/main" val="30443643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41946BE-5A1D-FFC3-0B12-387667F1632C}"/>
              </a:ext>
            </a:extLst>
          </p:cNvPr>
          <p:cNvSpPr/>
          <p:nvPr/>
        </p:nvSpPr>
        <p:spPr>
          <a:xfrm>
            <a:off x="1032387" y="162232"/>
            <a:ext cx="9999407" cy="101763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2800" dirty="0">
                <a:solidFill>
                  <a:schemeClr val="bg2"/>
                </a:solidFill>
              </a:rPr>
              <a:t>Compare The Sales With Some Advance Charts As(Gauge &amp; KPI)</a:t>
            </a:r>
            <a:endParaRPr lang="en-IN" sz="2800" dirty="0">
              <a:solidFill>
                <a:schemeClr val="bg2"/>
              </a:solidFill>
            </a:endParaRPr>
          </a:p>
        </p:txBody>
      </p:sp>
      <p:sp>
        <p:nvSpPr>
          <p:cNvPr id="7" name="TextBox 6">
            <a:extLst>
              <a:ext uri="{FF2B5EF4-FFF2-40B4-BE49-F238E27FC236}">
                <a16:creationId xmlns:a16="http://schemas.microsoft.com/office/drawing/2014/main" id="{95C6E63C-2F16-0459-DE56-ED6B5FACA40D}"/>
              </a:ext>
            </a:extLst>
          </p:cNvPr>
          <p:cNvSpPr txBox="1"/>
          <p:nvPr/>
        </p:nvSpPr>
        <p:spPr>
          <a:xfrm>
            <a:off x="1032387" y="1519084"/>
            <a:ext cx="9999407" cy="4185761"/>
          </a:xfrm>
          <a:prstGeom prst="rect">
            <a:avLst/>
          </a:prstGeom>
          <a:noFill/>
        </p:spPr>
        <p:txBody>
          <a:bodyPr wrap="square" rtlCol="0">
            <a:spAutoFit/>
          </a:bodyPr>
          <a:lstStyle/>
          <a:p>
            <a:r>
              <a:rPr lang="en-US" sz="2000" b="1" dirty="0"/>
              <a:t>Sales Target Monitoring (Gauge)</a:t>
            </a:r>
            <a:r>
              <a:rPr lang="en-US" sz="2000" dirty="0"/>
              <a:t>:</a:t>
            </a:r>
          </a:p>
          <a:p>
            <a:pPr>
              <a:buFont typeface="Arial" panose="020B0604020202020204" pitchFamily="34" charset="0"/>
              <a:buChar char="•"/>
            </a:pPr>
            <a:r>
              <a:rPr lang="en-US" sz="1600" dirty="0"/>
              <a:t>The </a:t>
            </a:r>
            <a:r>
              <a:rPr lang="en-US" sz="1600" b="1" dirty="0"/>
              <a:t>gauge chart</a:t>
            </a:r>
            <a:r>
              <a:rPr lang="en-US" sz="1600" dirty="0"/>
              <a:t> shows the current sales progress, e.g., at </a:t>
            </a:r>
            <a:r>
              <a:rPr lang="en-US" sz="1600" b="1" dirty="0"/>
              <a:t>75% of a $1 million target</a:t>
            </a:r>
            <a:r>
              <a:rPr lang="en-US" sz="1600" dirty="0"/>
              <a:t>.</a:t>
            </a:r>
          </a:p>
          <a:p>
            <a:pPr>
              <a:buFont typeface="Arial" panose="020B0604020202020204" pitchFamily="34" charset="0"/>
              <a:buChar char="•"/>
            </a:pPr>
            <a:r>
              <a:rPr lang="en-US" sz="1600" dirty="0"/>
              <a:t>Provides a clear, visual indication of whether regions or categories are on track to meet their sales goals.</a:t>
            </a:r>
          </a:p>
          <a:p>
            <a:pPr>
              <a:buFont typeface="Arial" panose="020B0604020202020204" pitchFamily="34" charset="0"/>
              <a:buChar char="•"/>
            </a:pPr>
            <a:r>
              <a:rPr lang="en-US" sz="1600" b="1" dirty="0"/>
              <a:t>Color coding</a:t>
            </a:r>
            <a:r>
              <a:rPr lang="en-US" sz="1600" dirty="0"/>
              <a:t> helps quickly identify underperforming areas (e.g., red for regions below 50% of the target).</a:t>
            </a:r>
          </a:p>
          <a:p>
            <a:pPr>
              <a:buFont typeface="Arial" panose="020B0604020202020204" pitchFamily="34" charset="0"/>
              <a:buChar char="•"/>
            </a:pPr>
            <a:endParaRPr lang="en-US" sz="1600" dirty="0"/>
          </a:p>
          <a:p>
            <a:r>
              <a:rPr lang="en-US" sz="2000" b="1" dirty="0"/>
              <a:t>Overall Sales KPI</a:t>
            </a:r>
            <a:r>
              <a:rPr lang="en-US" sz="2000" dirty="0"/>
              <a:t>:</a:t>
            </a:r>
          </a:p>
          <a:p>
            <a:pPr>
              <a:buFont typeface="Arial" panose="020B0604020202020204" pitchFamily="34" charset="0"/>
              <a:buChar char="•"/>
            </a:pPr>
            <a:r>
              <a:rPr lang="en-US" sz="1600" dirty="0"/>
              <a:t>Tracks </a:t>
            </a:r>
            <a:r>
              <a:rPr lang="en-US" sz="1600" b="1" dirty="0"/>
              <a:t>monthly or quarterly sales</a:t>
            </a:r>
            <a:r>
              <a:rPr lang="en-US" sz="1600" dirty="0"/>
              <a:t> (e.g., </a:t>
            </a:r>
            <a:r>
              <a:rPr lang="en-US" sz="1600" b="1" dirty="0"/>
              <a:t>$1.2 million</a:t>
            </a:r>
            <a:r>
              <a:rPr lang="en-US" sz="1600" dirty="0"/>
              <a:t> compared to a </a:t>
            </a:r>
            <a:r>
              <a:rPr lang="en-US" sz="1600" b="1" dirty="0"/>
              <a:t>$1 million target</a:t>
            </a:r>
            <a:r>
              <a:rPr lang="en-US" sz="1600" dirty="0"/>
              <a:t>), providing a real-time status of goal achievement.</a:t>
            </a:r>
          </a:p>
          <a:p>
            <a:pPr>
              <a:buFont typeface="Arial" panose="020B0604020202020204" pitchFamily="34" charset="0"/>
              <a:buChar char="•"/>
            </a:pPr>
            <a:r>
              <a:rPr lang="en-US" sz="1600" b="1" dirty="0"/>
              <a:t>Trend lines</a:t>
            </a:r>
            <a:r>
              <a:rPr lang="en-US" sz="1600" dirty="0"/>
              <a:t> help analyze if sales are growing or declining, offering actionable insights for management to boost sales in underperforming periods.</a:t>
            </a:r>
          </a:p>
          <a:p>
            <a:pPr>
              <a:buFont typeface="Arial" panose="020B0604020202020204" pitchFamily="34" charset="0"/>
              <a:buChar char="•"/>
            </a:pPr>
            <a:endParaRPr lang="en-US" sz="1600" dirty="0"/>
          </a:p>
          <a:p>
            <a:r>
              <a:rPr lang="en-US" sz="1600" dirty="0"/>
              <a:t>By implementing </a:t>
            </a:r>
            <a:r>
              <a:rPr lang="en-US" sz="1600" b="1" dirty="0"/>
              <a:t>Gauge</a:t>
            </a:r>
            <a:r>
              <a:rPr lang="en-US" sz="1600" dirty="0"/>
              <a:t> and </a:t>
            </a:r>
            <a:r>
              <a:rPr lang="en-US" sz="1600" b="1" dirty="0"/>
              <a:t>KPI visuals</a:t>
            </a:r>
            <a:r>
              <a:rPr lang="en-US" sz="1600" dirty="0"/>
              <a:t> on the Global Superstore data, We Can easily track real-time performance across key metrics like sales, profit, and customer segments, allowing for quicker decision-making to meet business objectives.</a:t>
            </a:r>
          </a:p>
          <a:p>
            <a:endParaRPr lang="en-US" sz="1600" dirty="0"/>
          </a:p>
          <a:p>
            <a:endParaRPr lang="en-IN" dirty="0"/>
          </a:p>
        </p:txBody>
      </p:sp>
    </p:spTree>
    <p:extLst>
      <p:ext uri="{BB962C8B-B14F-4D97-AF65-F5344CB8AC3E}">
        <p14:creationId xmlns:p14="http://schemas.microsoft.com/office/powerpoint/2010/main" val="31281725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07F56DD-521F-12D8-299E-65F9801E7E8B}"/>
              </a:ext>
            </a:extLst>
          </p:cNvPr>
          <p:cNvSpPr/>
          <p:nvPr/>
        </p:nvSpPr>
        <p:spPr>
          <a:xfrm>
            <a:off x="1017639" y="265471"/>
            <a:ext cx="10132142" cy="109138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0F9938A7-4A07-7109-317D-21B4BE4C706C}"/>
              </a:ext>
            </a:extLst>
          </p:cNvPr>
          <p:cNvSpPr txBox="1"/>
          <p:nvPr/>
        </p:nvSpPr>
        <p:spPr>
          <a:xfrm>
            <a:off x="1042219" y="299507"/>
            <a:ext cx="9827342" cy="954107"/>
          </a:xfrm>
          <a:prstGeom prst="rect">
            <a:avLst/>
          </a:prstGeom>
          <a:noFill/>
        </p:spPr>
        <p:txBody>
          <a:bodyPr wrap="square" rtlCol="0">
            <a:spAutoFit/>
          </a:bodyPr>
          <a:lstStyle/>
          <a:p>
            <a:r>
              <a:rPr lang="en-US" sz="2800" dirty="0">
                <a:solidFill>
                  <a:schemeClr val="bg2"/>
                </a:solidFill>
              </a:rPr>
              <a:t>Implementing The Gauge Chart and KPI’s To Show The Trends Over Targeted Sales</a:t>
            </a:r>
            <a:endParaRPr lang="en-IN" sz="2800" dirty="0">
              <a:solidFill>
                <a:schemeClr val="bg2"/>
              </a:solidFill>
            </a:endParaRPr>
          </a:p>
        </p:txBody>
      </p:sp>
      <p:pic>
        <p:nvPicPr>
          <p:cNvPr id="6" name="Picture 5">
            <a:extLst>
              <a:ext uri="{FF2B5EF4-FFF2-40B4-BE49-F238E27FC236}">
                <a16:creationId xmlns:a16="http://schemas.microsoft.com/office/drawing/2014/main" id="{350F894A-8D68-ADA2-B186-B0E00BFDC0A7}"/>
              </a:ext>
            </a:extLst>
          </p:cNvPr>
          <p:cNvPicPr>
            <a:picLocks noChangeAspect="1"/>
          </p:cNvPicPr>
          <p:nvPr/>
        </p:nvPicPr>
        <p:blipFill>
          <a:blip r:embed="rId2"/>
          <a:stretch>
            <a:fillRect/>
          </a:stretch>
        </p:blipFill>
        <p:spPr>
          <a:xfrm>
            <a:off x="1790700" y="1862836"/>
            <a:ext cx="8610600" cy="2620435"/>
          </a:xfrm>
          <a:prstGeom prst="rect">
            <a:avLst/>
          </a:prstGeom>
        </p:spPr>
      </p:pic>
    </p:spTree>
    <p:extLst>
      <p:ext uri="{BB962C8B-B14F-4D97-AF65-F5344CB8AC3E}">
        <p14:creationId xmlns:p14="http://schemas.microsoft.com/office/powerpoint/2010/main" val="197190741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docProps/app.xml><?xml version="1.0" encoding="utf-8"?>
<Properties xmlns="http://schemas.openxmlformats.org/officeDocument/2006/extended-properties" xmlns:vt="http://schemas.openxmlformats.org/officeDocument/2006/docPropsVTypes">
  <Template>TM16401375[[fn=Madison]]</Template>
  <TotalTime>484</TotalTime>
  <Words>1136</Words>
  <Application>Microsoft Office PowerPoint</Application>
  <PresentationFormat>Widescreen</PresentationFormat>
  <Paragraphs>109</Paragraphs>
  <Slides>12</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12</vt:i4>
      </vt:variant>
    </vt:vector>
  </HeadingPairs>
  <TitlesOfParts>
    <vt:vector size="23" baseType="lpstr">
      <vt:lpstr>Yu Gothic Light</vt:lpstr>
      <vt:lpstr>Arial</vt:lpstr>
      <vt:lpstr>Bahnschrift</vt:lpstr>
      <vt:lpstr>Cambria</vt:lpstr>
      <vt:lpstr>Leelawadee</vt:lpstr>
      <vt:lpstr>Maiandra GD</vt:lpstr>
      <vt:lpstr>MS Shell Dlg 2</vt:lpstr>
      <vt:lpstr>Nirmala UI Semilight</vt:lpstr>
      <vt:lpstr>Wingdings</vt:lpstr>
      <vt:lpstr>Wingdings 3</vt:lpstr>
      <vt:lpstr>Madison</vt:lpstr>
      <vt:lpstr>GLOBAL          SUPERSTORE  SALES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Udit Kumar Shukla</dc:creator>
  <cp:lastModifiedBy>Udit Kumar Shukla</cp:lastModifiedBy>
  <cp:revision>2</cp:revision>
  <dcterms:created xsi:type="dcterms:W3CDTF">2024-09-13T19:41:44Z</dcterms:created>
  <dcterms:modified xsi:type="dcterms:W3CDTF">2024-11-29T06:40:17Z</dcterms:modified>
</cp:coreProperties>
</file>

<file path=docProps/thumbnail.jpeg>
</file>